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7"/>
  </p:notesMasterIdLst>
  <p:sldIdLst>
    <p:sldId id="256" r:id="rId2"/>
    <p:sldId id="275" r:id="rId3"/>
    <p:sldId id="282" r:id="rId4"/>
    <p:sldId id="277" r:id="rId5"/>
    <p:sldId id="276" r:id="rId6"/>
    <p:sldId id="281" r:id="rId7"/>
    <p:sldId id="283" r:id="rId8"/>
    <p:sldId id="278" r:id="rId9"/>
    <p:sldId id="284" r:id="rId10"/>
    <p:sldId id="285" r:id="rId11"/>
    <p:sldId id="286" r:id="rId12"/>
    <p:sldId id="279" r:id="rId13"/>
    <p:sldId id="280" r:id="rId14"/>
    <p:sldId id="287" r:id="rId15"/>
    <p:sldId id="289" r:id="rId16"/>
    <p:sldId id="290" r:id="rId17"/>
    <p:sldId id="298" r:id="rId18"/>
    <p:sldId id="288" r:id="rId19"/>
    <p:sldId id="291" r:id="rId20"/>
    <p:sldId id="292" r:id="rId21"/>
    <p:sldId id="302" r:id="rId22"/>
    <p:sldId id="303" r:id="rId23"/>
    <p:sldId id="299" r:id="rId24"/>
    <p:sldId id="301" r:id="rId25"/>
    <p:sldId id="305" r:id="rId26"/>
    <p:sldId id="293" r:id="rId27"/>
    <p:sldId id="296" r:id="rId28"/>
    <p:sldId id="300" r:id="rId29"/>
    <p:sldId id="297" r:id="rId30"/>
    <p:sldId id="294" r:id="rId31"/>
    <p:sldId id="304" r:id="rId32"/>
    <p:sldId id="295" r:id="rId33"/>
    <p:sldId id="306" r:id="rId34"/>
    <p:sldId id="307" r:id="rId35"/>
    <p:sldId id="273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Raleway" panose="020B0604020202020204" charset="0"/>
      <p:regular r:id="rId42"/>
      <p:bold r:id="rId43"/>
      <p:italic r:id="rId44"/>
      <p:boldItalic r:id="rId45"/>
    </p:embeddedFont>
    <p:embeddedFont>
      <p:font typeface="Freestyle Script" panose="030804020302050B0404" pitchFamily="66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 showGuides="1">
      <p:cViewPr varScale="1">
        <p:scale>
          <a:sx n="144" d="100"/>
          <a:sy n="144" d="100"/>
        </p:scale>
        <p:origin x="52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Documentos</c:v>
                </c:pt>
              </c:strCache>
            </c:strRef>
          </c:tx>
          <c:spPr>
            <a:ln w="38100" cap="flat" cmpd="dbl" algn="ctr">
              <a:solidFill>
                <a:schemeClr val="accent1"/>
              </a:solidFill>
              <a:miter lim="800000"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 (Oct 24)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421</c:v>
                </c:pt>
                <c:pt idx="1">
                  <c:v>651</c:v>
                </c:pt>
                <c:pt idx="2">
                  <c:v>793</c:v>
                </c:pt>
                <c:pt idx="3">
                  <c:v>970</c:v>
                </c:pt>
                <c:pt idx="4">
                  <c:v>1240</c:v>
                </c:pt>
                <c:pt idx="5">
                  <c:v>1410</c:v>
                </c:pt>
                <c:pt idx="6">
                  <c:v>1580</c:v>
                </c:pt>
                <c:pt idx="7">
                  <c:v>1780</c:v>
                </c:pt>
                <c:pt idx="8">
                  <c:v>1380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2A-4E5D-A40A-ADBE29076EC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18280208"/>
        <c:axId val="1018281872"/>
      </c:lineChart>
      <c:catAx>
        <c:axId val="10182802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8281872"/>
        <c:crosses val="autoZero"/>
        <c:auto val="1"/>
        <c:lblAlgn val="ctr"/>
        <c:lblOffset val="100"/>
        <c:noMultiLvlLbl val="0"/>
      </c:catAx>
      <c:valAx>
        <c:axId val="101828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32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" cap="flat" cmpd="sng" algn="ctr">
            <a:solidFill>
              <a:schemeClr val="tx1">
                <a:lumMod val="15000"/>
                <a:lumOff val="85000"/>
              </a:schemeClr>
            </a:solidFill>
            <a:round/>
            <a:tailEnd type="none" w="med" len="lg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18280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38100" cap="flat" cmpd="dbl" algn="ctr">
        <a:solidFill>
          <a:schemeClr val="phClr"/>
        </a:solidFill>
        <a:miter lim="800000"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lt1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tx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  <a:alpha val="32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5000"/>
            <a:lumOff val="95000"/>
            <a:alpha val="32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tx1"/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/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tx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2700" cap="rnd"/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3175" cap="flat" cmpd="sng" algn="ctr">
        <a:solidFill>
          <a:schemeClr val="tx1">
            <a:lumMod val="15000"/>
            <a:lumOff val="85000"/>
          </a:schemeClr>
        </a:solidFill>
        <a:round/>
        <a:tailEnd type="none" w="med" len="lg"/>
      </a:ln>
    </cs:spPr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1995A-3C32-49B6-AB87-F87359BD49C8}" type="doc">
      <dgm:prSet loTypeId="urn:microsoft.com/office/officeart/2005/8/layout/list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CCE71537-444C-4F45-AD92-5F99218D7070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Contexto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C7B481C-1662-4DC1-986E-2F2F9882C73D}" type="parTrans" cxnId="{E01552D9-3429-4717-929A-12602D0430EE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8FDBF4F-CD7D-41CB-8768-B0D6A5C045D3}" type="sibTrans" cxnId="{E01552D9-3429-4717-929A-12602D0430EE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C5DD270-D462-48D2-A732-5CDD1CAB55FC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Definición del concepto </a:t>
          </a:r>
          <a:r>
            <a:rPr lang="es-ES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netnografía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9EC492D7-2F6E-4DE1-81BA-A16B4CB7BB9F}" type="parTrans" cxnId="{B6636865-0C0E-44F9-870E-CA7195DF3115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12930E6-13A5-44FD-A0DD-3CB5645B0152}" type="sibTrans" cxnId="{B6636865-0C0E-44F9-870E-CA7195DF3115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17CA014-46B1-4E1E-A859-9D97DEFFE3FA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Modelo </a:t>
          </a:r>
          <a:r>
            <a:rPr lang="es-ES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netnográfico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8B5F48E-2FCB-478E-A244-C8A949BDA655}" type="parTrans" cxnId="{F2D8FDA3-A361-4E82-B346-D8D8304942A8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A4F63A09-A685-4E92-942F-4757AB285188}" type="sibTrans" cxnId="{F2D8FDA3-A361-4E82-B346-D8D8304942A8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83B4B0C7-F28C-4A3D-9F35-51D1E17C9E27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Ejemplos de aplicación del modelo 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C051BAE0-51D1-4C4E-90E8-04B6EE95AFD9}" type="parTrans" cxnId="{8747DD35-0DAC-43E6-9D7F-AE9674BB62E5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CCDB6E1-5159-4EAF-ABB3-7B76EB3BFC8B}" type="sibTrans" cxnId="{8747DD35-0DAC-43E6-9D7F-AE9674BB62E5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1EEDC62-67F9-4F29-9DC6-98BB5C3DA3A9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Oportunidades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0B52873-1D6F-4C0C-A6BE-633CFF2A842B}" type="parTrans" cxnId="{A6F09BE8-A3AC-434F-8221-E1318F109E93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0A24E2EB-6657-4501-9821-01504BA0F797}" type="sibTrans" cxnId="{A6F09BE8-A3AC-434F-8221-E1318F109E93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934A35D-010B-45DB-97A5-3FBF63252825}">
      <dgm:prSet phldrT="[Texto]"/>
      <dgm:spPr/>
      <dgm:t>
        <a:bodyPr/>
        <a:lstStyle/>
        <a:p>
          <a:r>
            <a:rPr lang="es-ES" dirty="0" smtClean="0">
              <a:solidFill>
                <a:schemeClr val="tx1">
                  <a:lumMod val="65000"/>
                  <a:lumOff val="35000"/>
                </a:schemeClr>
              </a:solidFill>
            </a:rPr>
            <a:t>Conclusiones</a:t>
          </a:r>
          <a:endParaRPr lang="es-ES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6BA8E328-6896-4B03-B794-945CBAF0C0C6}" type="parTrans" cxnId="{F300B43A-9DF6-4D1E-9506-1DC281483DF6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B1BAC7A-2D60-4A90-82D6-4C3B5B86044C}" type="sibTrans" cxnId="{F300B43A-9DF6-4D1E-9506-1DC281483DF6}">
      <dgm:prSet/>
      <dgm:spPr/>
      <dgm:t>
        <a:bodyPr/>
        <a:lstStyle/>
        <a:p>
          <a:endParaRPr lang="es-ES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98C8F08-07FD-4630-9780-2560EEDFF438}" type="pres">
      <dgm:prSet presAssocID="{C5E1995A-3C32-49B6-AB87-F87359BD49C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DF1F63C-69C8-49D5-A233-A3C09DACC799}" type="pres">
      <dgm:prSet presAssocID="{CCE71537-444C-4F45-AD92-5F99218D7070}" presName="parentLin" presStyleCnt="0"/>
      <dgm:spPr/>
    </dgm:pt>
    <dgm:pt modelId="{35185F1E-47F2-4B30-93A7-8186A2F036BA}" type="pres">
      <dgm:prSet presAssocID="{CCE71537-444C-4F45-AD92-5F99218D7070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81A094C7-B73D-4AD7-827E-E8E6CE613083}" type="pres">
      <dgm:prSet presAssocID="{CCE71537-444C-4F45-AD92-5F99218D707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251A53-DCB8-4798-B3A5-EEEF260DA6FA}" type="pres">
      <dgm:prSet presAssocID="{CCE71537-444C-4F45-AD92-5F99218D7070}" presName="negativeSpace" presStyleCnt="0"/>
      <dgm:spPr/>
    </dgm:pt>
    <dgm:pt modelId="{A8F17313-617B-4EC8-A608-F571726865C1}" type="pres">
      <dgm:prSet presAssocID="{CCE71537-444C-4F45-AD92-5F99218D7070}" presName="childText" presStyleLbl="conFgAcc1" presStyleIdx="0" presStyleCnt="6">
        <dgm:presLayoutVars>
          <dgm:bulletEnabled val="1"/>
        </dgm:presLayoutVars>
      </dgm:prSet>
      <dgm:spPr/>
    </dgm:pt>
    <dgm:pt modelId="{B7AE3F86-89FE-44D7-A23E-89DD7AD228F8}" type="pres">
      <dgm:prSet presAssocID="{48FDBF4F-CD7D-41CB-8768-B0D6A5C045D3}" presName="spaceBetweenRectangles" presStyleCnt="0"/>
      <dgm:spPr/>
    </dgm:pt>
    <dgm:pt modelId="{B9720A76-3AAB-44F3-9EB2-874BE7B17C5E}" type="pres">
      <dgm:prSet presAssocID="{8C5DD270-D462-48D2-A732-5CDD1CAB55FC}" presName="parentLin" presStyleCnt="0"/>
      <dgm:spPr/>
    </dgm:pt>
    <dgm:pt modelId="{CB6B4425-482C-43E2-B9E4-2E36B6A6009B}" type="pres">
      <dgm:prSet presAssocID="{8C5DD270-D462-48D2-A732-5CDD1CAB55FC}" presName="parentLeftMargin" presStyleLbl="node1" presStyleIdx="0" presStyleCnt="6"/>
      <dgm:spPr/>
      <dgm:t>
        <a:bodyPr/>
        <a:lstStyle/>
        <a:p>
          <a:endParaRPr lang="es-ES"/>
        </a:p>
      </dgm:t>
    </dgm:pt>
    <dgm:pt modelId="{B9FC3075-6348-4F6D-BA44-8E8DC75AD685}" type="pres">
      <dgm:prSet presAssocID="{8C5DD270-D462-48D2-A732-5CDD1CAB55F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835216-780A-46CE-83CF-46EC7052E296}" type="pres">
      <dgm:prSet presAssocID="{8C5DD270-D462-48D2-A732-5CDD1CAB55FC}" presName="negativeSpace" presStyleCnt="0"/>
      <dgm:spPr/>
    </dgm:pt>
    <dgm:pt modelId="{8FB35839-EE33-43BF-A995-B3F93CB0BB0F}" type="pres">
      <dgm:prSet presAssocID="{8C5DD270-D462-48D2-A732-5CDD1CAB55FC}" presName="childText" presStyleLbl="conFgAcc1" presStyleIdx="1" presStyleCnt="6">
        <dgm:presLayoutVars>
          <dgm:bulletEnabled val="1"/>
        </dgm:presLayoutVars>
      </dgm:prSet>
      <dgm:spPr/>
    </dgm:pt>
    <dgm:pt modelId="{55541BDC-CB38-4B42-B1F5-695070A0F18C}" type="pres">
      <dgm:prSet presAssocID="{012930E6-13A5-44FD-A0DD-3CB5645B0152}" presName="spaceBetweenRectangles" presStyleCnt="0"/>
      <dgm:spPr/>
    </dgm:pt>
    <dgm:pt modelId="{177538BE-B8F4-4240-BB61-8E3EE9D58583}" type="pres">
      <dgm:prSet presAssocID="{B17CA014-46B1-4E1E-A859-9D97DEFFE3FA}" presName="parentLin" presStyleCnt="0"/>
      <dgm:spPr/>
    </dgm:pt>
    <dgm:pt modelId="{1E4A104E-0E95-4852-BF42-FF4DC99FAC6A}" type="pres">
      <dgm:prSet presAssocID="{B17CA014-46B1-4E1E-A859-9D97DEFFE3FA}" presName="parentLeftMargin" presStyleLbl="node1" presStyleIdx="1" presStyleCnt="6"/>
      <dgm:spPr/>
      <dgm:t>
        <a:bodyPr/>
        <a:lstStyle/>
        <a:p>
          <a:endParaRPr lang="es-ES"/>
        </a:p>
      </dgm:t>
    </dgm:pt>
    <dgm:pt modelId="{15D3ADEB-1D1C-4EB7-A873-EAD3542B9250}" type="pres">
      <dgm:prSet presAssocID="{B17CA014-46B1-4E1E-A859-9D97DEFFE3F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C862B5-F6E7-4734-9BC5-184954247D70}" type="pres">
      <dgm:prSet presAssocID="{B17CA014-46B1-4E1E-A859-9D97DEFFE3FA}" presName="negativeSpace" presStyleCnt="0"/>
      <dgm:spPr/>
    </dgm:pt>
    <dgm:pt modelId="{67367A17-C8EF-4431-B6F9-B8344734543F}" type="pres">
      <dgm:prSet presAssocID="{B17CA014-46B1-4E1E-A859-9D97DEFFE3FA}" presName="childText" presStyleLbl="conFgAcc1" presStyleIdx="2" presStyleCnt="6">
        <dgm:presLayoutVars>
          <dgm:bulletEnabled val="1"/>
        </dgm:presLayoutVars>
      </dgm:prSet>
      <dgm:spPr/>
    </dgm:pt>
    <dgm:pt modelId="{5ECF61C3-D1C6-4849-8ABB-40CAB14D7562}" type="pres">
      <dgm:prSet presAssocID="{A4F63A09-A685-4E92-942F-4757AB285188}" presName="spaceBetweenRectangles" presStyleCnt="0"/>
      <dgm:spPr/>
    </dgm:pt>
    <dgm:pt modelId="{C4C42F6B-1AF8-4544-8639-222B9B0A9E76}" type="pres">
      <dgm:prSet presAssocID="{83B4B0C7-F28C-4A3D-9F35-51D1E17C9E27}" presName="parentLin" presStyleCnt="0"/>
      <dgm:spPr/>
    </dgm:pt>
    <dgm:pt modelId="{21B68424-7257-46CC-885A-0F9E209D73A8}" type="pres">
      <dgm:prSet presAssocID="{83B4B0C7-F28C-4A3D-9F35-51D1E17C9E27}" presName="parentLeftMargin" presStyleLbl="node1" presStyleIdx="2" presStyleCnt="6"/>
      <dgm:spPr/>
      <dgm:t>
        <a:bodyPr/>
        <a:lstStyle/>
        <a:p>
          <a:endParaRPr lang="es-ES"/>
        </a:p>
      </dgm:t>
    </dgm:pt>
    <dgm:pt modelId="{D1EB6E94-2B8D-4616-AC06-3D60FD56C05E}" type="pres">
      <dgm:prSet presAssocID="{83B4B0C7-F28C-4A3D-9F35-51D1E17C9E27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6D9FE9-A0CD-4AB7-9E69-DF73003E55A5}" type="pres">
      <dgm:prSet presAssocID="{83B4B0C7-F28C-4A3D-9F35-51D1E17C9E27}" presName="negativeSpace" presStyleCnt="0"/>
      <dgm:spPr/>
    </dgm:pt>
    <dgm:pt modelId="{06A856FA-DD1A-423C-BBB5-C9FA80CFE63E}" type="pres">
      <dgm:prSet presAssocID="{83B4B0C7-F28C-4A3D-9F35-51D1E17C9E27}" presName="childText" presStyleLbl="conFgAcc1" presStyleIdx="3" presStyleCnt="6">
        <dgm:presLayoutVars>
          <dgm:bulletEnabled val="1"/>
        </dgm:presLayoutVars>
      </dgm:prSet>
      <dgm:spPr/>
    </dgm:pt>
    <dgm:pt modelId="{38C4355F-6BC3-4325-B662-641EF8E6DEA0}" type="pres">
      <dgm:prSet presAssocID="{ECCDB6E1-5159-4EAF-ABB3-7B76EB3BFC8B}" presName="spaceBetweenRectangles" presStyleCnt="0"/>
      <dgm:spPr/>
    </dgm:pt>
    <dgm:pt modelId="{130FB988-7306-4158-B278-D87FF1A7EEDA}" type="pres">
      <dgm:prSet presAssocID="{21EEDC62-67F9-4F29-9DC6-98BB5C3DA3A9}" presName="parentLin" presStyleCnt="0"/>
      <dgm:spPr/>
    </dgm:pt>
    <dgm:pt modelId="{E12B2A68-FB6F-4355-9BEE-6168CE094C92}" type="pres">
      <dgm:prSet presAssocID="{21EEDC62-67F9-4F29-9DC6-98BB5C3DA3A9}" presName="parentLeftMargin" presStyleLbl="node1" presStyleIdx="3" presStyleCnt="6"/>
      <dgm:spPr/>
      <dgm:t>
        <a:bodyPr/>
        <a:lstStyle/>
        <a:p>
          <a:endParaRPr lang="es-ES"/>
        </a:p>
      </dgm:t>
    </dgm:pt>
    <dgm:pt modelId="{537C2AAC-45C0-456B-8A4B-9FD489CE8807}" type="pres">
      <dgm:prSet presAssocID="{21EEDC62-67F9-4F29-9DC6-98BB5C3DA3A9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17E783-237D-419E-A585-5BA29628336E}" type="pres">
      <dgm:prSet presAssocID="{21EEDC62-67F9-4F29-9DC6-98BB5C3DA3A9}" presName="negativeSpace" presStyleCnt="0"/>
      <dgm:spPr/>
    </dgm:pt>
    <dgm:pt modelId="{6B60F4EA-EBE9-4F69-BBD4-201F38126DB8}" type="pres">
      <dgm:prSet presAssocID="{21EEDC62-67F9-4F29-9DC6-98BB5C3DA3A9}" presName="childText" presStyleLbl="conFgAcc1" presStyleIdx="4" presStyleCnt="6">
        <dgm:presLayoutVars>
          <dgm:bulletEnabled val="1"/>
        </dgm:presLayoutVars>
      </dgm:prSet>
      <dgm:spPr/>
    </dgm:pt>
    <dgm:pt modelId="{6521B1C8-98D5-47BC-9935-638FD42CC142}" type="pres">
      <dgm:prSet presAssocID="{0A24E2EB-6657-4501-9821-01504BA0F797}" presName="spaceBetweenRectangles" presStyleCnt="0"/>
      <dgm:spPr/>
    </dgm:pt>
    <dgm:pt modelId="{70047FF5-1096-45CE-8709-75ED81DA4962}" type="pres">
      <dgm:prSet presAssocID="{E934A35D-010B-45DB-97A5-3FBF63252825}" presName="parentLin" presStyleCnt="0"/>
      <dgm:spPr/>
    </dgm:pt>
    <dgm:pt modelId="{C9B29B1F-D087-4486-BAC3-154DB2BBD0D7}" type="pres">
      <dgm:prSet presAssocID="{E934A35D-010B-45DB-97A5-3FBF63252825}" presName="parentLeftMargin" presStyleLbl="node1" presStyleIdx="4" presStyleCnt="6"/>
      <dgm:spPr/>
      <dgm:t>
        <a:bodyPr/>
        <a:lstStyle/>
        <a:p>
          <a:endParaRPr lang="es-ES"/>
        </a:p>
      </dgm:t>
    </dgm:pt>
    <dgm:pt modelId="{A666A80E-E21E-45B4-B63F-BF2AD5AF8B2B}" type="pres">
      <dgm:prSet presAssocID="{E934A35D-010B-45DB-97A5-3FBF63252825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43521-A26A-4988-8596-B31C4B5D1DC6}" type="pres">
      <dgm:prSet presAssocID="{E934A35D-010B-45DB-97A5-3FBF63252825}" presName="negativeSpace" presStyleCnt="0"/>
      <dgm:spPr/>
    </dgm:pt>
    <dgm:pt modelId="{917F0A21-2B77-4218-90C2-E7A73352AA90}" type="pres">
      <dgm:prSet presAssocID="{E934A35D-010B-45DB-97A5-3FBF6325282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EADE892C-6B0B-4033-BE48-11770256A0DE}" type="presOf" srcId="{B17CA014-46B1-4E1E-A859-9D97DEFFE3FA}" destId="{1E4A104E-0E95-4852-BF42-FF4DC99FAC6A}" srcOrd="0" destOrd="0" presId="urn:microsoft.com/office/officeart/2005/8/layout/list1"/>
    <dgm:cxn modelId="{1297136E-6ABC-4711-B331-048DCAAC9157}" type="presOf" srcId="{8C5DD270-D462-48D2-A732-5CDD1CAB55FC}" destId="{CB6B4425-482C-43E2-B9E4-2E36B6A6009B}" srcOrd="0" destOrd="0" presId="urn:microsoft.com/office/officeart/2005/8/layout/list1"/>
    <dgm:cxn modelId="{C127B291-E929-4A30-B7D2-A7C7D1FF3552}" type="presOf" srcId="{21EEDC62-67F9-4F29-9DC6-98BB5C3DA3A9}" destId="{537C2AAC-45C0-456B-8A4B-9FD489CE8807}" srcOrd="1" destOrd="0" presId="urn:microsoft.com/office/officeart/2005/8/layout/list1"/>
    <dgm:cxn modelId="{13749ED9-9EEC-46BC-A4C0-452F87DDFABD}" type="presOf" srcId="{B17CA014-46B1-4E1E-A859-9D97DEFFE3FA}" destId="{15D3ADEB-1D1C-4EB7-A873-EAD3542B9250}" srcOrd="1" destOrd="0" presId="urn:microsoft.com/office/officeart/2005/8/layout/list1"/>
    <dgm:cxn modelId="{B6636865-0C0E-44F9-870E-CA7195DF3115}" srcId="{C5E1995A-3C32-49B6-AB87-F87359BD49C8}" destId="{8C5DD270-D462-48D2-A732-5CDD1CAB55FC}" srcOrd="1" destOrd="0" parTransId="{9EC492D7-2F6E-4DE1-81BA-A16B4CB7BB9F}" sibTransId="{012930E6-13A5-44FD-A0DD-3CB5645B0152}"/>
    <dgm:cxn modelId="{943CE7D1-01C2-4194-953C-C3B83F886FB1}" type="presOf" srcId="{CCE71537-444C-4F45-AD92-5F99218D7070}" destId="{81A094C7-B73D-4AD7-827E-E8E6CE613083}" srcOrd="1" destOrd="0" presId="urn:microsoft.com/office/officeart/2005/8/layout/list1"/>
    <dgm:cxn modelId="{F2D8FDA3-A361-4E82-B346-D8D8304942A8}" srcId="{C5E1995A-3C32-49B6-AB87-F87359BD49C8}" destId="{B17CA014-46B1-4E1E-A859-9D97DEFFE3FA}" srcOrd="2" destOrd="0" parTransId="{48B5F48E-2FCB-478E-A244-C8A949BDA655}" sibTransId="{A4F63A09-A685-4E92-942F-4757AB285188}"/>
    <dgm:cxn modelId="{F300B43A-9DF6-4D1E-9506-1DC281483DF6}" srcId="{C5E1995A-3C32-49B6-AB87-F87359BD49C8}" destId="{E934A35D-010B-45DB-97A5-3FBF63252825}" srcOrd="5" destOrd="0" parTransId="{6BA8E328-6896-4B03-B794-945CBAF0C0C6}" sibTransId="{DB1BAC7A-2D60-4A90-82D6-4C3B5B86044C}"/>
    <dgm:cxn modelId="{8A8D8C3E-B29A-43D0-AA70-21F7A6B42B6F}" type="presOf" srcId="{E934A35D-010B-45DB-97A5-3FBF63252825}" destId="{A666A80E-E21E-45B4-B63F-BF2AD5AF8B2B}" srcOrd="1" destOrd="0" presId="urn:microsoft.com/office/officeart/2005/8/layout/list1"/>
    <dgm:cxn modelId="{B005BE16-96A7-4784-AE1F-301523148022}" type="presOf" srcId="{CCE71537-444C-4F45-AD92-5F99218D7070}" destId="{35185F1E-47F2-4B30-93A7-8186A2F036BA}" srcOrd="0" destOrd="0" presId="urn:microsoft.com/office/officeart/2005/8/layout/list1"/>
    <dgm:cxn modelId="{B3E21808-B70C-4FF9-B924-E0C14C465758}" type="presOf" srcId="{8C5DD270-D462-48D2-A732-5CDD1CAB55FC}" destId="{B9FC3075-6348-4F6D-BA44-8E8DC75AD685}" srcOrd="1" destOrd="0" presId="urn:microsoft.com/office/officeart/2005/8/layout/list1"/>
    <dgm:cxn modelId="{454ABFE8-FBD4-4C96-8A79-887FB4E53168}" type="presOf" srcId="{83B4B0C7-F28C-4A3D-9F35-51D1E17C9E27}" destId="{D1EB6E94-2B8D-4616-AC06-3D60FD56C05E}" srcOrd="1" destOrd="0" presId="urn:microsoft.com/office/officeart/2005/8/layout/list1"/>
    <dgm:cxn modelId="{A77DDEEE-DA46-4E8D-970F-9874D85852B3}" type="presOf" srcId="{E934A35D-010B-45DB-97A5-3FBF63252825}" destId="{C9B29B1F-D087-4486-BAC3-154DB2BBD0D7}" srcOrd="0" destOrd="0" presId="urn:microsoft.com/office/officeart/2005/8/layout/list1"/>
    <dgm:cxn modelId="{E01552D9-3429-4717-929A-12602D0430EE}" srcId="{C5E1995A-3C32-49B6-AB87-F87359BD49C8}" destId="{CCE71537-444C-4F45-AD92-5F99218D7070}" srcOrd="0" destOrd="0" parTransId="{9C7B481C-1662-4DC1-986E-2F2F9882C73D}" sibTransId="{48FDBF4F-CD7D-41CB-8768-B0D6A5C045D3}"/>
    <dgm:cxn modelId="{D89AAB9B-0CDE-45F7-B821-3B665D54CD16}" type="presOf" srcId="{21EEDC62-67F9-4F29-9DC6-98BB5C3DA3A9}" destId="{E12B2A68-FB6F-4355-9BEE-6168CE094C92}" srcOrd="0" destOrd="0" presId="urn:microsoft.com/office/officeart/2005/8/layout/list1"/>
    <dgm:cxn modelId="{1E7AF078-CD11-4A20-827B-CA2D803152DF}" type="presOf" srcId="{83B4B0C7-F28C-4A3D-9F35-51D1E17C9E27}" destId="{21B68424-7257-46CC-885A-0F9E209D73A8}" srcOrd="0" destOrd="0" presId="urn:microsoft.com/office/officeart/2005/8/layout/list1"/>
    <dgm:cxn modelId="{69DAA847-9DB7-4C7F-BF3D-BDD14ABF41A8}" type="presOf" srcId="{C5E1995A-3C32-49B6-AB87-F87359BD49C8}" destId="{498C8F08-07FD-4630-9780-2560EEDFF438}" srcOrd="0" destOrd="0" presId="urn:microsoft.com/office/officeart/2005/8/layout/list1"/>
    <dgm:cxn modelId="{8747DD35-0DAC-43E6-9D7F-AE9674BB62E5}" srcId="{C5E1995A-3C32-49B6-AB87-F87359BD49C8}" destId="{83B4B0C7-F28C-4A3D-9F35-51D1E17C9E27}" srcOrd="3" destOrd="0" parTransId="{C051BAE0-51D1-4C4E-90E8-04B6EE95AFD9}" sibTransId="{ECCDB6E1-5159-4EAF-ABB3-7B76EB3BFC8B}"/>
    <dgm:cxn modelId="{A6F09BE8-A3AC-434F-8221-E1318F109E93}" srcId="{C5E1995A-3C32-49B6-AB87-F87359BD49C8}" destId="{21EEDC62-67F9-4F29-9DC6-98BB5C3DA3A9}" srcOrd="4" destOrd="0" parTransId="{00B52873-1D6F-4C0C-A6BE-633CFF2A842B}" sibTransId="{0A24E2EB-6657-4501-9821-01504BA0F797}"/>
    <dgm:cxn modelId="{E2D689A0-E10F-4CDF-AA16-31AC183DD61F}" type="presParOf" srcId="{498C8F08-07FD-4630-9780-2560EEDFF438}" destId="{2DF1F63C-69C8-49D5-A233-A3C09DACC799}" srcOrd="0" destOrd="0" presId="urn:microsoft.com/office/officeart/2005/8/layout/list1"/>
    <dgm:cxn modelId="{34CFE808-4346-4198-9D99-D6EFF4755285}" type="presParOf" srcId="{2DF1F63C-69C8-49D5-A233-A3C09DACC799}" destId="{35185F1E-47F2-4B30-93A7-8186A2F036BA}" srcOrd="0" destOrd="0" presId="urn:microsoft.com/office/officeart/2005/8/layout/list1"/>
    <dgm:cxn modelId="{E81752FC-3059-4849-8634-6A78A314E8EA}" type="presParOf" srcId="{2DF1F63C-69C8-49D5-A233-A3C09DACC799}" destId="{81A094C7-B73D-4AD7-827E-E8E6CE613083}" srcOrd="1" destOrd="0" presId="urn:microsoft.com/office/officeart/2005/8/layout/list1"/>
    <dgm:cxn modelId="{02245FAE-9722-449E-81D4-02629051DA5A}" type="presParOf" srcId="{498C8F08-07FD-4630-9780-2560EEDFF438}" destId="{71251A53-DCB8-4798-B3A5-EEEF260DA6FA}" srcOrd="1" destOrd="0" presId="urn:microsoft.com/office/officeart/2005/8/layout/list1"/>
    <dgm:cxn modelId="{65FF3F6E-B450-4479-947E-D1D718F09F0E}" type="presParOf" srcId="{498C8F08-07FD-4630-9780-2560EEDFF438}" destId="{A8F17313-617B-4EC8-A608-F571726865C1}" srcOrd="2" destOrd="0" presId="urn:microsoft.com/office/officeart/2005/8/layout/list1"/>
    <dgm:cxn modelId="{F965020B-9FD0-4394-B4FD-EF84C21E89B1}" type="presParOf" srcId="{498C8F08-07FD-4630-9780-2560EEDFF438}" destId="{B7AE3F86-89FE-44D7-A23E-89DD7AD228F8}" srcOrd="3" destOrd="0" presId="urn:microsoft.com/office/officeart/2005/8/layout/list1"/>
    <dgm:cxn modelId="{CBE6DA1C-EBDA-489F-809F-2968C64B0E04}" type="presParOf" srcId="{498C8F08-07FD-4630-9780-2560EEDFF438}" destId="{B9720A76-3AAB-44F3-9EB2-874BE7B17C5E}" srcOrd="4" destOrd="0" presId="urn:microsoft.com/office/officeart/2005/8/layout/list1"/>
    <dgm:cxn modelId="{5033DE66-EC58-458D-BCA3-B50E05794211}" type="presParOf" srcId="{B9720A76-3AAB-44F3-9EB2-874BE7B17C5E}" destId="{CB6B4425-482C-43E2-B9E4-2E36B6A6009B}" srcOrd="0" destOrd="0" presId="urn:microsoft.com/office/officeart/2005/8/layout/list1"/>
    <dgm:cxn modelId="{D6583DEA-5DE9-4C54-A1D9-E507E3FBB3D5}" type="presParOf" srcId="{B9720A76-3AAB-44F3-9EB2-874BE7B17C5E}" destId="{B9FC3075-6348-4F6D-BA44-8E8DC75AD685}" srcOrd="1" destOrd="0" presId="urn:microsoft.com/office/officeart/2005/8/layout/list1"/>
    <dgm:cxn modelId="{BEAE4B6B-BD73-4656-BABF-B69DECEF1AB1}" type="presParOf" srcId="{498C8F08-07FD-4630-9780-2560EEDFF438}" destId="{BF835216-780A-46CE-83CF-46EC7052E296}" srcOrd="5" destOrd="0" presId="urn:microsoft.com/office/officeart/2005/8/layout/list1"/>
    <dgm:cxn modelId="{7997C49C-2D44-48DC-A82C-772A238FCCB5}" type="presParOf" srcId="{498C8F08-07FD-4630-9780-2560EEDFF438}" destId="{8FB35839-EE33-43BF-A995-B3F93CB0BB0F}" srcOrd="6" destOrd="0" presId="urn:microsoft.com/office/officeart/2005/8/layout/list1"/>
    <dgm:cxn modelId="{5CB8FF87-B885-44ED-AADE-EFB89D7A463B}" type="presParOf" srcId="{498C8F08-07FD-4630-9780-2560EEDFF438}" destId="{55541BDC-CB38-4B42-B1F5-695070A0F18C}" srcOrd="7" destOrd="0" presId="urn:microsoft.com/office/officeart/2005/8/layout/list1"/>
    <dgm:cxn modelId="{3D5001E4-B5E4-4F83-A662-5D8C6EE3FD53}" type="presParOf" srcId="{498C8F08-07FD-4630-9780-2560EEDFF438}" destId="{177538BE-B8F4-4240-BB61-8E3EE9D58583}" srcOrd="8" destOrd="0" presId="urn:microsoft.com/office/officeart/2005/8/layout/list1"/>
    <dgm:cxn modelId="{2CA80D22-B1AF-47F6-BF2D-62C7601E7A7E}" type="presParOf" srcId="{177538BE-B8F4-4240-BB61-8E3EE9D58583}" destId="{1E4A104E-0E95-4852-BF42-FF4DC99FAC6A}" srcOrd="0" destOrd="0" presId="urn:microsoft.com/office/officeart/2005/8/layout/list1"/>
    <dgm:cxn modelId="{46F42526-D0CD-4A21-944A-27691F5E8DDE}" type="presParOf" srcId="{177538BE-B8F4-4240-BB61-8E3EE9D58583}" destId="{15D3ADEB-1D1C-4EB7-A873-EAD3542B9250}" srcOrd="1" destOrd="0" presId="urn:microsoft.com/office/officeart/2005/8/layout/list1"/>
    <dgm:cxn modelId="{C6D442F5-278E-4F60-89BC-40C06E127165}" type="presParOf" srcId="{498C8F08-07FD-4630-9780-2560EEDFF438}" destId="{4EC862B5-F6E7-4734-9BC5-184954247D70}" srcOrd="9" destOrd="0" presId="urn:microsoft.com/office/officeart/2005/8/layout/list1"/>
    <dgm:cxn modelId="{3FAAC43C-B1B6-4278-ACA6-C0C6AE8598B6}" type="presParOf" srcId="{498C8F08-07FD-4630-9780-2560EEDFF438}" destId="{67367A17-C8EF-4431-B6F9-B8344734543F}" srcOrd="10" destOrd="0" presId="urn:microsoft.com/office/officeart/2005/8/layout/list1"/>
    <dgm:cxn modelId="{2BDD1D01-8958-41C3-A4AC-06B098BBD5A0}" type="presParOf" srcId="{498C8F08-07FD-4630-9780-2560EEDFF438}" destId="{5ECF61C3-D1C6-4849-8ABB-40CAB14D7562}" srcOrd="11" destOrd="0" presId="urn:microsoft.com/office/officeart/2005/8/layout/list1"/>
    <dgm:cxn modelId="{E5A21EC3-A7A5-4583-A907-60500A868B2E}" type="presParOf" srcId="{498C8F08-07FD-4630-9780-2560EEDFF438}" destId="{C4C42F6B-1AF8-4544-8639-222B9B0A9E76}" srcOrd="12" destOrd="0" presId="urn:microsoft.com/office/officeart/2005/8/layout/list1"/>
    <dgm:cxn modelId="{901B5507-9D93-459C-98FF-22D526C93A7C}" type="presParOf" srcId="{C4C42F6B-1AF8-4544-8639-222B9B0A9E76}" destId="{21B68424-7257-46CC-885A-0F9E209D73A8}" srcOrd="0" destOrd="0" presId="urn:microsoft.com/office/officeart/2005/8/layout/list1"/>
    <dgm:cxn modelId="{38574E52-A98D-4A82-9261-46CFF5780462}" type="presParOf" srcId="{C4C42F6B-1AF8-4544-8639-222B9B0A9E76}" destId="{D1EB6E94-2B8D-4616-AC06-3D60FD56C05E}" srcOrd="1" destOrd="0" presId="urn:microsoft.com/office/officeart/2005/8/layout/list1"/>
    <dgm:cxn modelId="{7682AF31-F32D-4B12-A00D-A59EF579E51D}" type="presParOf" srcId="{498C8F08-07FD-4630-9780-2560EEDFF438}" destId="{5C6D9FE9-A0CD-4AB7-9E69-DF73003E55A5}" srcOrd="13" destOrd="0" presId="urn:microsoft.com/office/officeart/2005/8/layout/list1"/>
    <dgm:cxn modelId="{02D1C0CA-4F38-41EF-A333-FCF10E5E7DBE}" type="presParOf" srcId="{498C8F08-07FD-4630-9780-2560EEDFF438}" destId="{06A856FA-DD1A-423C-BBB5-C9FA80CFE63E}" srcOrd="14" destOrd="0" presId="urn:microsoft.com/office/officeart/2005/8/layout/list1"/>
    <dgm:cxn modelId="{795F1431-7211-4CD1-8685-53871BCB55BA}" type="presParOf" srcId="{498C8F08-07FD-4630-9780-2560EEDFF438}" destId="{38C4355F-6BC3-4325-B662-641EF8E6DEA0}" srcOrd="15" destOrd="0" presId="urn:microsoft.com/office/officeart/2005/8/layout/list1"/>
    <dgm:cxn modelId="{E4472783-7A2E-41A7-BB00-AAD6FFB6D231}" type="presParOf" srcId="{498C8F08-07FD-4630-9780-2560EEDFF438}" destId="{130FB988-7306-4158-B278-D87FF1A7EEDA}" srcOrd="16" destOrd="0" presId="urn:microsoft.com/office/officeart/2005/8/layout/list1"/>
    <dgm:cxn modelId="{606F47B4-8FEC-454E-AED4-24AD2B361BB2}" type="presParOf" srcId="{130FB988-7306-4158-B278-D87FF1A7EEDA}" destId="{E12B2A68-FB6F-4355-9BEE-6168CE094C92}" srcOrd="0" destOrd="0" presId="urn:microsoft.com/office/officeart/2005/8/layout/list1"/>
    <dgm:cxn modelId="{49913704-BF3F-4B88-A495-118B16C9F3CE}" type="presParOf" srcId="{130FB988-7306-4158-B278-D87FF1A7EEDA}" destId="{537C2AAC-45C0-456B-8A4B-9FD489CE8807}" srcOrd="1" destOrd="0" presId="urn:microsoft.com/office/officeart/2005/8/layout/list1"/>
    <dgm:cxn modelId="{B98E37C2-5716-4FD4-8A81-FD1CB32A35CE}" type="presParOf" srcId="{498C8F08-07FD-4630-9780-2560EEDFF438}" destId="{D117E783-237D-419E-A585-5BA29628336E}" srcOrd="17" destOrd="0" presId="urn:microsoft.com/office/officeart/2005/8/layout/list1"/>
    <dgm:cxn modelId="{EDD43A8C-ACFC-421C-A565-42C5B74D415D}" type="presParOf" srcId="{498C8F08-07FD-4630-9780-2560EEDFF438}" destId="{6B60F4EA-EBE9-4F69-BBD4-201F38126DB8}" srcOrd="18" destOrd="0" presId="urn:microsoft.com/office/officeart/2005/8/layout/list1"/>
    <dgm:cxn modelId="{1B1FA72E-0A8A-45FC-9039-44DE3FB7E719}" type="presParOf" srcId="{498C8F08-07FD-4630-9780-2560EEDFF438}" destId="{6521B1C8-98D5-47BC-9935-638FD42CC142}" srcOrd="19" destOrd="0" presId="urn:microsoft.com/office/officeart/2005/8/layout/list1"/>
    <dgm:cxn modelId="{E7587240-3F28-418B-B3A0-505E0656D100}" type="presParOf" srcId="{498C8F08-07FD-4630-9780-2560EEDFF438}" destId="{70047FF5-1096-45CE-8709-75ED81DA4962}" srcOrd="20" destOrd="0" presId="urn:microsoft.com/office/officeart/2005/8/layout/list1"/>
    <dgm:cxn modelId="{7D783D18-0A63-459C-9306-C654CAD5588E}" type="presParOf" srcId="{70047FF5-1096-45CE-8709-75ED81DA4962}" destId="{C9B29B1F-D087-4486-BAC3-154DB2BBD0D7}" srcOrd="0" destOrd="0" presId="urn:microsoft.com/office/officeart/2005/8/layout/list1"/>
    <dgm:cxn modelId="{55DE332D-10F7-4A14-A9C1-C5F09D45C620}" type="presParOf" srcId="{70047FF5-1096-45CE-8709-75ED81DA4962}" destId="{A666A80E-E21E-45B4-B63F-BF2AD5AF8B2B}" srcOrd="1" destOrd="0" presId="urn:microsoft.com/office/officeart/2005/8/layout/list1"/>
    <dgm:cxn modelId="{5422A604-912C-4B0B-9571-9E02267E19A5}" type="presParOf" srcId="{498C8F08-07FD-4630-9780-2560EEDFF438}" destId="{E3F43521-A26A-4988-8596-B31C4B5D1DC6}" srcOrd="21" destOrd="0" presId="urn:microsoft.com/office/officeart/2005/8/layout/list1"/>
    <dgm:cxn modelId="{BAAB95B3-7A12-4582-8CC0-5A43E9A1F202}" type="presParOf" srcId="{498C8F08-07FD-4630-9780-2560EEDFF438}" destId="{917F0A21-2B77-4218-90C2-E7A73352AA9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/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/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/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/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/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/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/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1A55649-D98A-4104-95ED-1FEF9F6597D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0CB5AAA5-C58A-43CE-BEFF-39A4EB9A5E1F}">
      <dgm:prSet phldrT="[Texto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es-ES" sz="1400" dirty="0" smtClean="0"/>
            <a:t>Contexto</a:t>
          </a:r>
          <a:endParaRPr lang="es-ES" sz="1400" dirty="0"/>
        </a:p>
      </dgm:t>
    </dgm:pt>
    <dgm:pt modelId="{D380520A-00E7-4E17-BFE3-69CBF51AA43A}" type="parTrans" cxnId="{C1FD0BEC-B41F-4393-B5B7-7F70A63572AF}">
      <dgm:prSet/>
      <dgm:spPr/>
      <dgm:t>
        <a:bodyPr/>
        <a:lstStyle/>
        <a:p>
          <a:endParaRPr lang="es-ES" sz="1400"/>
        </a:p>
      </dgm:t>
    </dgm:pt>
    <dgm:pt modelId="{4AF36C5A-D13F-42BC-BA34-2727FBC73B18}" type="sibTrans" cxnId="{C1FD0BEC-B41F-4393-B5B7-7F70A63572AF}">
      <dgm:prSet/>
      <dgm:spPr/>
      <dgm:t>
        <a:bodyPr/>
        <a:lstStyle/>
        <a:p>
          <a:endParaRPr lang="es-ES" sz="1400"/>
        </a:p>
      </dgm:t>
    </dgm:pt>
    <dgm:pt modelId="{BC9992F5-7CAB-4512-9E3B-BAB1E0DF2812}">
      <dgm:prSet phldrT="[Texto]" custT="1"/>
      <dgm:spPr>
        <a:solidFill>
          <a:schemeClr val="accent1"/>
        </a:solidFill>
      </dgm:spPr>
      <dgm:t>
        <a:bodyPr/>
        <a:lstStyle/>
        <a:p>
          <a:r>
            <a:rPr lang="es-ES" sz="1400" dirty="0" err="1" smtClean="0"/>
            <a:t>Netnografía</a:t>
          </a:r>
          <a:endParaRPr lang="es-ES" sz="1400" dirty="0"/>
        </a:p>
      </dgm:t>
    </dgm:pt>
    <dgm:pt modelId="{2624CE8E-9A6B-4E7A-A1C4-F3E6066A6EAE}" type="parTrans" cxnId="{066E4252-8C75-47F6-8E7C-FAE1A4D50213}">
      <dgm:prSet/>
      <dgm:spPr/>
      <dgm:t>
        <a:bodyPr/>
        <a:lstStyle/>
        <a:p>
          <a:endParaRPr lang="es-ES" sz="1400"/>
        </a:p>
      </dgm:t>
    </dgm:pt>
    <dgm:pt modelId="{9262C5CC-E1BB-4E3E-A2FF-17BC71BB25B4}" type="sibTrans" cxnId="{066E4252-8C75-47F6-8E7C-FAE1A4D50213}">
      <dgm:prSet/>
      <dgm:spPr/>
      <dgm:t>
        <a:bodyPr/>
        <a:lstStyle/>
        <a:p>
          <a:endParaRPr lang="es-ES" sz="1400"/>
        </a:p>
      </dgm:t>
    </dgm:pt>
    <dgm:pt modelId="{689C67F8-956A-4BF1-B35B-FA8B6803C7EF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Modelo</a:t>
          </a:r>
          <a:endParaRPr lang="es-ES" sz="1400" dirty="0"/>
        </a:p>
      </dgm:t>
    </dgm:pt>
    <dgm:pt modelId="{B3C2E73D-D727-486C-B84C-6B96CBC55D5A}" type="parTrans" cxnId="{E8C0A0BA-C741-4445-B0DB-9784C74B92DD}">
      <dgm:prSet/>
      <dgm:spPr/>
      <dgm:t>
        <a:bodyPr/>
        <a:lstStyle/>
        <a:p>
          <a:endParaRPr lang="es-ES" sz="1400"/>
        </a:p>
      </dgm:t>
    </dgm:pt>
    <dgm:pt modelId="{01E76E09-01B3-4C0C-ABD5-D9E34A6F2C49}" type="sibTrans" cxnId="{E8C0A0BA-C741-4445-B0DB-9784C74B92DD}">
      <dgm:prSet/>
      <dgm:spPr/>
      <dgm:t>
        <a:bodyPr/>
        <a:lstStyle/>
        <a:p>
          <a:endParaRPr lang="es-ES" sz="1400"/>
        </a:p>
      </dgm:t>
    </dgm:pt>
    <dgm:pt modelId="{7F9A239E-EF58-420A-9E24-3CCC0DAC8923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Conclusiones</a:t>
          </a:r>
          <a:endParaRPr lang="es-ES" sz="1400" dirty="0"/>
        </a:p>
      </dgm:t>
    </dgm:pt>
    <dgm:pt modelId="{780FF60A-ACB2-4BF6-895D-92C0C77F3001}" type="parTrans" cxnId="{1614AB4A-E22D-47ED-9FD9-20C55E84CA3A}">
      <dgm:prSet/>
      <dgm:spPr/>
      <dgm:t>
        <a:bodyPr/>
        <a:lstStyle/>
        <a:p>
          <a:endParaRPr lang="es-ES"/>
        </a:p>
      </dgm:t>
    </dgm:pt>
    <dgm:pt modelId="{4DDFBF09-90F8-408E-863E-1EB966110747}" type="sibTrans" cxnId="{1614AB4A-E22D-47ED-9FD9-20C55E84CA3A}">
      <dgm:prSet/>
      <dgm:spPr/>
      <dgm:t>
        <a:bodyPr/>
        <a:lstStyle/>
        <a:p>
          <a:endParaRPr lang="es-ES"/>
        </a:p>
      </dgm:t>
    </dgm:pt>
    <dgm:pt modelId="{888B02C3-0251-4E78-8B14-C0B01BABCEDB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Oportunidades</a:t>
          </a:r>
          <a:endParaRPr lang="es-ES" sz="1400" dirty="0"/>
        </a:p>
      </dgm:t>
    </dgm:pt>
    <dgm:pt modelId="{B612B7D7-A526-4917-BC14-993FF187AD83}" type="parTrans" cxnId="{36F9AC54-2049-4001-ADBC-B7A50A1746BE}">
      <dgm:prSet/>
      <dgm:spPr/>
      <dgm:t>
        <a:bodyPr/>
        <a:lstStyle/>
        <a:p>
          <a:endParaRPr lang="es-ES"/>
        </a:p>
      </dgm:t>
    </dgm:pt>
    <dgm:pt modelId="{38618229-4C00-4D6F-9843-E9296FC115EF}" type="sibTrans" cxnId="{36F9AC54-2049-4001-ADBC-B7A50A1746BE}">
      <dgm:prSet/>
      <dgm:spPr/>
      <dgm:t>
        <a:bodyPr/>
        <a:lstStyle/>
        <a:p>
          <a:endParaRPr lang="es-ES"/>
        </a:p>
      </dgm:t>
    </dgm:pt>
    <dgm:pt modelId="{6E4DC11B-D556-45B9-8A12-2C8853837958}">
      <dgm:prSet phldrT="[Texto]" custT="1"/>
      <dgm:spPr>
        <a:solidFill>
          <a:schemeClr val="tx2">
            <a:lumMod val="90000"/>
          </a:schemeClr>
        </a:solidFill>
      </dgm:spPr>
      <dgm:t>
        <a:bodyPr/>
        <a:lstStyle/>
        <a:p>
          <a:r>
            <a:rPr lang="es-ES" sz="1400" dirty="0" smtClean="0"/>
            <a:t>Ejemplos</a:t>
          </a:r>
          <a:endParaRPr lang="es-ES" sz="1400" dirty="0"/>
        </a:p>
      </dgm:t>
    </dgm:pt>
    <dgm:pt modelId="{BB8A673F-ED72-4909-AC27-A6F2C2FD8A07}" type="parTrans" cxnId="{80E2A508-0863-4393-8CF5-F90E879B9F9B}">
      <dgm:prSet/>
      <dgm:spPr/>
      <dgm:t>
        <a:bodyPr/>
        <a:lstStyle/>
        <a:p>
          <a:endParaRPr lang="es-ES"/>
        </a:p>
      </dgm:t>
    </dgm:pt>
    <dgm:pt modelId="{9B388C19-0E41-44C0-88F3-570AD6D086CA}" type="sibTrans" cxnId="{80E2A508-0863-4393-8CF5-F90E879B9F9B}">
      <dgm:prSet/>
      <dgm:spPr/>
      <dgm:t>
        <a:bodyPr/>
        <a:lstStyle/>
        <a:p>
          <a:endParaRPr lang="es-ES"/>
        </a:p>
      </dgm:t>
    </dgm:pt>
    <dgm:pt modelId="{230012F4-B9F5-45C7-A47B-EE5244F22B13}" type="pres">
      <dgm:prSet presAssocID="{D1A55649-D98A-4104-95ED-1FEF9F6597D9}" presName="Name0" presStyleCnt="0">
        <dgm:presLayoutVars>
          <dgm:dir/>
          <dgm:animLvl val="lvl"/>
          <dgm:resizeHandles val="exact"/>
        </dgm:presLayoutVars>
      </dgm:prSet>
      <dgm:spPr/>
    </dgm:pt>
    <dgm:pt modelId="{631C3BD3-7204-4E48-8747-1972542564E1}" type="pres">
      <dgm:prSet presAssocID="{0CB5AAA5-C58A-43CE-BEFF-39A4EB9A5E1F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566CA4-C687-4367-8C87-B67FD682C8AC}" type="pres">
      <dgm:prSet presAssocID="{4AF36C5A-D13F-42BC-BA34-2727FBC73B18}" presName="parTxOnlySpace" presStyleCnt="0"/>
      <dgm:spPr/>
    </dgm:pt>
    <dgm:pt modelId="{CF5716C7-DDFA-465E-85E3-0EA3F0A68DA1}" type="pres">
      <dgm:prSet presAssocID="{BC9992F5-7CAB-4512-9E3B-BAB1E0DF2812}" presName="parTxOnly" presStyleLbl="node1" presStyleIdx="1" presStyleCnt="6" custLinFactNeighborX="144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92AFFC6-1171-4B05-9F61-B99264AA4982}" type="pres">
      <dgm:prSet presAssocID="{9262C5CC-E1BB-4E3E-A2FF-17BC71BB25B4}" presName="parTxOnlySpace" presStyleCnt="0"/>
      <dgm:spPr/>
    </dgm:pt>
    <dgm:pt modelId="{08D85709-1A32-408E-B3DF-5B3AF979986B}" type="pres">
      <dgm:prSet presAssocID="{689C67F8-956A-4BF1-B35B-FA8B6803C7EF}" presName="parTxOnly" presStyleLbl="node1" presStyleIdx="2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CDC470-7F61-4D3B-AF99-37CEE66C7C14}" type="pres">
      <dgm:prSet presAssocID="{01E76E09-01B3-4C0C-ABD5-D9E34A6F2C49}" presName="parTxOnlySpace" presStyleCnt="0"/>
      <dgm:spPr/>
    </dgm:pt>
    <dgm:pt modelId="{674E8719-A9A5-46C5-8AF8-FABCB131957A}" type="pres">
      <dgm:prSet presAssocID="{6E4DC11B-D556-45B9-8A12-2C8853837958}" presName="parTxOnly" presStyleLbl="node1" presStyleIdx="3" presStyleCnt="6" custLinFactNeighborX="199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5B66195-DBD9-4D93-BDC9-204C479F37B9}" type="pres">
      <dgm:prSet presAssocID="{9B388C19-0E41-44C0-88F3-570AD6D086CA}" presName="parTxOnlySpace" presStyleCnt="0"/>
      <dgm:spPr/>
    </dgm:pt>
    <dgm:pt modelId="{2ED43DF9-2D25-41C2-AB4E-A8561BFA5578}" type="pres">
      <dgm:prSet presAssocID="{888B02C3-0251-4E78-8B14-C0B01BABCEDB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9EB62-BFDB-43C6-ADBC-9D6D5B7C76EE}" type="pres">
      <dgm:prSet presAssocID="{38618229-4C00-4D6F-9843-E9296FC115EF}" presName="parTxOnlySpace" presStyleCnt="0"/>
      <dgm:spPr/>
    </dgm:pt>
    <dgm:pt modelId="{FF97CCAA-6CF2-4192-8F46-65662EB5C955}" type="pres">
      <dgm:prSet presAssocID="{7F9A239E-EF58-420A-9E24-3CCC0DAC8923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1AE4B5F-2C29-4812-9EFB-0B0ADED0CC57}" type="presOf" srcId="{0CB5AAA5-C58A-43CE-BEFF-39A4EB9A5E1F}" destId="{631C3BD3-7204-4E48-8747-1972542564E1}" srcOrd="0" destOrd="0" presId="urn:microsoft.com/office/officeart/2005/8/layout/chevron1"/>
    <dgm:cxn modelId="{444C3AA3-7162-4115-A88C-FF1E0C780C84}" type="presOf" srcId="{888B02C3-0251-4E78-8B14-C0B01BABCEDB}" destId="{2ED43DF9-2D25-41C2-AB4E-A8561BFA5578}" srcOrd="0" destOrd="0" presId="urn:microsoft.com/office/officeart/2005/8/layout/chevron1"/>
    <dgm:cxn modelId="{36F9AC54-2049-4001-ADBC-B7A50A1746BE}" srcId="{D1A55649-D98A-4104-95ED-1FEF9F6597D9}" destId="{888B02C3-0251-4E78-8B14-C0B01BABCEDB}" srcOrd="4" destOrd="0" parTransId="{B612B7D7-A526-4917-BC14-993FF187AD83}" sibTransId="{38618229-4C00-4D6F-9843-E9296FC115EF}"/>
    <dgm:cxn modelId="{C1797177-5B88-4AB7-91BF-E1D2BEAE1E9A}" type="presOf" srcId="{689C67F8-956A-4BF1-B35B-FA8B6803C7EF}" destId="{08D85709-1A32-408E-B3DF-5B3AF979986B}" srcOrd="0" destOrd="0" presId="urn:microsoft.com/office/officeart/2005/8/layout/chevron1"/>
    <dgm:cxn modelId="{300192CA-7677-4FB9-B076-5452673BCC76}" type="presOf" srcId="{6E4DC11B-D556-45B9-8A12-2C8853837958}" destId="{674E8719-A9A5-46C5-8AF8-FABCB131957A}" srcOrd="0" destOrd="0" presId="urn:microsoft.com/office/officeart/2005/8/layout/chevron1"/>
    <dgm:cxn modelId="{1614AB4A-E22D-47ED-9FD9-20C55E84CA3A}" srcId="{D1A55649-D98A-4104-95ED-1FEF9F6597D9}" destId="{7F9A239E-EF58-420A-9E24-3CCC0DAC8923}" srcOrd="5" destOrd="0" parTransId="{780FF60A-ACB2-4BF6-895D-92C0C77F3001}" sibTransId="{4DDFBF09-90F8-408E-863E-1EB966110747}"/>
    <dgm:cxn modelId="{C1FD0BEC-B41F-4393-B5B7-7F70A63572AF}" srcId="{D1A55649-D98A-4104-95ED-1FEF9F6597D9}" destId="{0CB5AAA5-C58A-43CE-BEFF-39A4EB9A5E1F}" srcOrd="0" destOrd="0" parTransId="{D380520A-00E7-4E17-BFE3-69CBF51AA43A}" sibTransId="{4AF36C5A-D13F-42BC-BA34-2727FBC73B18}"/>
    <dgm:cxn modelId="{083FE25E-B339-4F0D-8598-9C19C1766145}" type="presOf" srcId="{7F9A239E-EF58-420A-9E24-3CCC0DAC8923}" destId="{FF97CCAA-6CF2-4192-8F46-65662EB5C955}" srcOrd="0" destOrd="0" presId="urn:microsoft.com/office/officeart/2005/8/layout/chevron1"/>
    <dgm:cxn modelId="{E8C0A0BA-C741-4445-B0DB-9784C74B92DD}" srcId="{D1A55649-D98A-4104-95ED-1FEF9F6597D9}" destId="{689C67F8-956A-4BF1-B35B-FA8B6803C7EF}" srcOrd="2" destOrd="0" parTransId="{B3C2E73D-D727-486C-B84C-6B96CBC55D5A}" sibTransId="{01E76E09-01B3-4C0C-ABD5-D9E34A6F2C49}"/>
    <dgm:cxn modelId="{D2678C90-8DF8-4FD0-B370-2D272C2DD0A6}" type="presOf" srcId="{D1A55649-D98A-4104-95ED-1FEF9F6597D9}" destId="{230012F4-B9F5-45C7-A47B-EE5244F22B13}" srcOrd="0" destOrd="0" presId="urn:microsoft.com/office/officeart/2005/8/layout/chevron1"/>
    <dgm:cxn modelId="{066E4252-8C75-47F6-8E7C-FAE1A4D50213}" srcId="{D1A55649-D98A-4104-95ED-1FEF9F6597D9}" destId="{BC9992F5-7CAB-4512-9E3B-BAB1E0DF2812}" srcOrd="1" destOrd="0" parTransId="{2624CE8E-9A6B-4E7A-A1C4-F3E6066A6EAE}" sibTransId="{9262C5CC-E1BB-4E3E-A2FF-17BC71BB25B4}"/>
    <dgm:cxn modelId="{80E2A508-0863-4393-8CF5-F90E879B9F9B}" srcId="{D1A55649-D98A-4104-95ED-1FEF9F6597D9}" destId="{6E4DC11B-D556-45B9-8A12-2C8853837958}" srcOrd="3" destOrd="0" parTransId="{BB8A673F-ED72-4909-AC27-A6F2C2FD8A07}" sibTransId="{9B388C19-0E41-44C0-88F3-570AD6D086CA}"/>
    <dgm:cxn modelId="{58F8647B-1E95-4411-80A7-6ACE042FF653}" type="presOf" srcId="{BC9992F5-7CAB-4512-9E3B-BAB1E0DF2812}" destId="{CF5716C7-DDFA-465E-85E3-0EA3F0A68DA1}" srcOrd="0" destOrd="0" presId="urn:microsoft.com/office/officeart/2005/8/layout/chevron1"/>
    <dgm:cxn modelId="{1C8163A8-96C2-445C-AA5A-E5243C080433}" type="presParOf" srcId="{230012F4-B9F5-45C7-A47B-EE5244F22B13}" destId="{631C3BD3-7204-4E48-8747-1972542564E1}" srcOrd="0" destOrd="0" presId="urn:microsoft.com/office/officeart/2005/8/layout/chevron1"/>
    <dgm:cxn modelId="{8A775D48-B565-4F7C-A787-46FF3AB12F5A}" type="presParOf" srcId="{230012F4-B9F5-45C7-A47B-EE5244F22B13}" destId="{FE566CA4-C687-4367-8C87-B67FD682C8AC}" srcOrd="1" destOrd="0" presId="urn:microsoft.com/office/officeart/2005/8/layout/chevron1"/>
    <dgm:cxn modelId="{87B063B9-5512-4BF4-A1BB-549E9C929D3C}" type="presParOf" srcId="{230012F4-B9F5-45C7-A47B-EE5244F22B13}" destId="{CF5716C7-DDFA-465E-85E3-0EA3F0A68DA1}" srcOrd="2" destOrd="0" presId="urn:microsoft.com/office/officeart/2005/8/layout/chevron1"/>
    <dgm:cxn modelId="{170ED62A-BCC5-460B-B0A4-CD3974A59255}" type="presParOf" srcId="{230012F4-B9F5-45C7-A47B-EE5244F22B13}" destId="{492AFFC6-1171-4B05-9F61-B99264AA4982}" srcOrd="3" destOrd="0" presId="urn:microsoft.com/office/officeart/2005/8/layout/chevron1"/>
    <dgm:cxn modelId="{C4B1571D-6657-4817-8BE4-9D563B2DED55}" type="presParOf" srcId="{230012F4-B9F5-45C7-A47B-EE5244F22B13}" destId="{08D85709-1A32-408E-B3DF-5B3AF979986B}" srcOrd="4" destOrd="0" presId="urn:microsoft.com/office/officeart/2005/8/layout/chevron1"/>
    <dgm:cxn modelId="{78674769-139E-4CC6-9D40-F7879E8F3328}" type="presParOf" srcId="{230012F4-B9F5-45C7-A47B-EE5244F22B13}" destId="{1ACDC470-7F61-4D3B-AF99-37CEE66C7C14}" srcOrd="5" destOrd="0" presId="urn:microsoft.com/office/officeart/2005/8/layout/chevron1"/>
    <dgm:cxn modelId="{82F8117D-F385-4A9E-A819-C3ABAA8FDBF4}" type="presParOf" srcId="{230012F4-B9F5-45C7-A47B-EE5244F22B13}" destId="{674E8719-A9A5-46C5-8AF8-FABCB131957A}" srcOrd="6" destOrd="0" presId="urn:microsoft.com/office/officeart/2005/8/layout/chevron1"/>
    <dgm:cxn modelId="{DFE0869C-F12A-40DB-8DC4-8F15B530F8D9}" type="presParOf" srcId="{230012F4-B9F5-45C7-A47B-EE5244F22B13}" destId="{95B66195-DBD9-4D93-BDC9-204C479F37B9}" srcOrd="7" destOrd="0" presId="urn:microsoft.com/office/officeart/2005/8/layout/chevron1"/>
    <dgm:cxn modelId="{1CCBF395-4ACC-441A-BD82-D89F999E7F3E}" type="presParOf" srcId="{230012F4-B9F5-45C7-A47B-EE5244F22B13}" destId="{2ED43DF9-2D25-41C2-AB4E-A8561BFA5578}" srcOrd="8" destOrd="0" presId="urn:microsoft.com/office/officeart/2005/8/layout/chevron1"/>
    <dgm:cxn modelId="{8F46F699-A41F-413A-B28D-5D85E57B8461}" type="presParOf" srcId="{230012F4-B9F5-45C7-A47B-EE5244F22B13}" destId="{A509EB62-BFDB-43C6-ADBC-9D6D5B7C76EE}" srcOrd="9" destOrd="0" presId="urn:microsoft.com/office/officeart/2005/8/layout/chevron1"/>
    <dgm:cxn modelId="{C5DC07C5-E6E9-4334-8BBD-81BF3B8BEE0C}" type="presParOf" srcId="{230012F4-B9F5-45C7-A47B-EE5244F22B13}" destId="{FF97CCAA-6CF2-4192-8F46-65662EB5C955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17313-617B-4EC8-A608-F571726865C1}">
      <dsp:nvSpPr>
        <dsp:cNvPr id="0" name=""/>
        <dsp:cNvSpPr/>
      </dsp:nvSpPr>
      <dsp:spPr>
        <a:xfrm>
          <a:off x="0" y="209219"/>
          <a:ext cx="5583094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A094C7-B73D-4AD7-827E-E8E6CE613083}">
      <dsp:nvSpPr>
        <dsp:cNvPr id="0" name=""/>
        <dsp:cNvSpPr/>
      </dsp:nvSpPr>
      <dsp:spPr>
        <a:xfrm>
          <a:off x="279154" y="2579"/>
          <a:ext cx="390816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19" tIns="0" rIns="1477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Contexto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9329" y="22754"/>
        <a:ext cx="3867816" cy="372930"/>
      </dsp:txXfrm>
    </dsp:sp>
    <dsp:sp modelId="{8FB35839-EE33-43BF-A995-B3F93CB0BB0F}">
      <dsp:nvSpPr>
        <dsp:cNvPr id="0" name=""/>
        <dsp:cNvSpPr/>
      </dsp:nvSpPr>
      <dsp:spPr>
        <a:xfrm>
          <a:off x="0" y="844260"/>
          <a:ext cx="5583094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FC3075-6348-4F6D-BA44-8E8DC75AD685}">
      <dsp:nvSpPr>
        <dsp:cNvPr id="0" name=""/>
        <dsp:cNvSpPr/>
      </dsp:nvSpPr>
      <dsp:spPr>
        <a:xfrm>
          <a:off x="279154" y="637620"/>
          <a:ext cx="390816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19" tIns="0" rIns="1477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Definición del concepto </a:t>
          </a:r>
          <a:r>
            <a:rPr lang="es-ES" sz="14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netnografía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9329" y="657795"/>
        <a:ext cx="3867816" cy="372930"/>
      </dsp:txXfrm>
    </dsp:sp>
    <dsp:sp modelId="{67367A17-C8EF-4431-B6F9-B8344734543F}">
      <dsp:nvSpPr>
        <dsp:cNvPr id="0" name=""/>
        <dsp:cNvSpPr/>
      </dsp:nvSpPr>
      <dsp:spPr>
        <a:xfrm>
          <a:off x="0" y="1479300"/>
          <a:ext cx="5583094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3ADEB-1D1C-4EB7-A873-EAD3542B9250}">
      <dsp:nvSpPr>
        <dsp:cNvPr id="0" name=""/>
        <dsp:cNvSpPr/>
      </dsp:nvSpPr>
      <dsp:spPr>
        <a:xfrm>
          <a:off x="279154" y="1272660"/>
          <a:ext cx="390816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19" tIns="0" rIns="1477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Modelo </a:t>
          </a:r>
          <a:r>
            <a:rPr lang="es-ES" sz="1400" kern="1200" dirty="0" err="1" smtClean="0">
              <a:solidFill>
                <a:schemeClr val="tx1">
                  <a:lumMod val="65000"/>
                  <a:lumOff val="35000"/>
                </a:schemeClr>
              </a:solidFill>
            </a:rPr>
            <a:t>netnográfico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9329" y="1292835"/>
        <a:ext cx="3867816" cy="372930"/>
      </dsp:txXfrm>
    </dsp:sp>
    <dsp:sp modelId="{06A856FA-DD1A-423C-BBB5-C9FA80CFE63E}">
      <dsp:nvSpPr>
        <dsp:cNvPr id="0" name=""/>
        <dsp:cNvSpPr/>
      </dsp:nvSpPr>
      <dsp:spPr>
        <a:xfrm>
          <a:off x="0" y="2114340"/>
          <a:ext cx="5583094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B6E94-2B8D-4616-AC06-3D60FD56C05E}">
      <dsp:nvSpPr>
        <dsp:cNvPr id="0" name=""/>
        <dsp:cNvSpPr/>
      </dsp:nvSpPr>
      <dsp:spPr>
        <a:xfrm>
          <a:off x="279154" y="1907700"/>
          <a:ext cx="390816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19" tIns="0" rIns="1477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Ejemplos de aplicación del modelo 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9329" y="1927875"/>
        <a:ext cx="3867816" cy="372930"/>
      </dsp:txXfrm>
    </dsp:sp>
    <dsp:sp modelId="{6B60F4EA-EBE9-4F69-BBD4-201F38126DB8}">
      <dsp:nvSpPr>
        <dsp:cNvPr id="0" name=""/>
        <dsp:cNvSpPr/>
      </dsp:nvSpPr>
      <dsp:spPr>
        <a:xfrm>
          <a:off x="0" y="2749380"/>
          <a:ext cx="5583094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C2AAC-45C0-456B-8A4B-9FD489CE8807}">
      <dsp:nvSpPr>
        <dsp:cNvPr id="0" name=""/>
        <dsp:cNvSpPr/>
      </dsp:nvSpPr>
      <dsp:spPr>
        <a:xfrm>
          <a:off x="279154" y="2542739"/>
          <a:ext cx="390816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19" tIns="0" rIns="1477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Oportunidades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9329" y="2562914"/>
        <a:ext cx="3867816" cy="372930"/>
      </dsp:txXfrm>
    </dsp:sp>
    <dsp:sp modelId="{917F0A21-2B77-4218-90C2-E7A73352AA90}">
      <dsp:nvSpPr>
        <dsp:cNvPr id="0" name=""/>
        <dsp:cNvSpPr/>
      </dsp:nvSpPr>
      <dsp:spPr>
        <a:xfrm>
          <a:off x="0" y="3384420"/>
          <a:ext cx="5583094" cy="3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66A80E-E21E-45B4-B63F-BF2AD5AF8B2B}">
      <dsp:nvSpPr>
        <dsp:cNvPr id="0" name=""/>
        <dsp:cNvSpPr/>
      </dsp:nvSpPr>
      <dsp:spPr>
        <a:xfrm>
          <a:off x="279154" y="3177780"/>
          <a:ext cx="3908166" cy="413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7719" tIns="0" rIns="147719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Conclusiones</a:t>
          </a:r>
          <a:endParaRPr lang="es-ES" sz="14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99329" y="3197955"/>
        <a:ext cx="3867816" cy="372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3BD3-7204-4E48-8747-1972542564E1}">
      <dsp:nvSpPr>
        <dsp:cNvPr id="0" name=""/>
        <dsp:cNvSpPr/>
      </dsp:nvSpPr>
      <dsp:spPr>
        <a:xfrm>
          <a:off x="4240" y="0"/>
          <a:ext cx="1577302" cy="287658"/>
        </a:xfrm>
        <a:prstGeom prst="chevron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Contexto</a:t>
          </a:r>
          <a:endParaRPr lang="es-ES" sz="1400" kern="1200" dirty="0"/>
        </a:p>
      </dsp:txBody>
      <dsp:txXfrm>
        <a:off x="148069" y="0"/>
        <a:ext cx="1289644" cy="287658"/>
      </dsp:txXfrm>
    </dsp:sp>
    <dsp:sp modelId="{CF5716C7-DDFA-465E-85E3-0EA3F0A68DA1}">
      <dsp:nvSpPr>
        <dsp:cNvPr id="0" name=""/>
        <dsp:cNvSpPr/>
      </dsp:nvSpPr>
      <dsp:spPr>
        <a:xfrm>
          <a:off x="1446620" y="0"/>
          <a:ext cx="1577302" cy="287658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err="1" smtClean="0"/>
            <a:t>Netnografía</a:t>
          </a:r>
          <a:endParaRPr lang="es-ES" sz="1400" kern="1200" dirty="0"/>
        </a:p>
      </dsp:txBody>
      <dsp:txXfrm>
        <a:off x="1590449" y="0"/>
        <a:ext cx="1289644" cy="287658"/>
      </dsp:txXfrm>
    </dsp:sp>
    <dsp:sp modelId="{08D85709-1A32-408E-B3DF-5B3AF979986B}">
      <dsp:nvSpPr>
        <dsp:cNvPr id="0" name=""/>
        <dsp:cNvSpPr/>
      </dsp:nvSpPr>
      <dsp:spPr>
        <a:xfrm>
          <a:off x="2874915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Modelo</a:t>
          </a:r>
          <a:endParaRPr lang="es-ES" sz="1400" kern="1200" dirty="0"/>
        </a:p>
      </dsp:txBody>
      <dsp:txXfrm>
        <a:off x="3018744" y="0"/>
        <a:ext cx="1289644" cy="287658"/>
      </dsp:txXfrm>
    </dsp:sp>
    <dsp:sp modelId="{674E8719-A9A5-46C5-8AF8-FABCB131957A}">
      <dsp:nvSpPr>
        <dsp:cNvPr id="0" name=""/>
        <dsp:cNvSpPr/>
      </dsp:nvSpPr>
      <dsp:spPr>
        <a:xfrm>
          <a:off x="4294488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Ejemplos</a:t>
          </a:r>
          <a:endParaRPr lang="es-ES" sz="1400" kern="1200" dirty="0"/>
        </a:p>
      </dsp:txBody>
      <dsp:txXfrm>
        <a:off x="4438317" y="0"/>
        <a:ext cx="1289644" cy="287658"/>
      </dsp:txXfrm>
    </dsp:sp>
    <dsp:sp modelId="{2ED43DF9-2D25-41C2-AB4E-A8561BFA5578}">
      <dsp:nvSpPr>
        <dsp:cNvPr id="0" name=""/>
        <dsp:cNvSpPr/>
      </dsp:nvSpPr>
      <dsp:spPr>
        <a:xfrm>
          <a:off x="5682530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Oportunidades</a:t>
          </a:r>
          <a:endParaRPr lang="es-ES" sz="1400" kern="1200" dirty="0"/>
        </a:p>
      </dsp:txBody>
      <dsp:txXfrm>
        <a:off x="5826359" y="0"/>
        <a:ext cx="1289644" cy="287658"/>
      </dsp:txXfrm>
    </dsp:sp>
    <dsp:sp modelId="{FF97CCAA-6CF2-4192-8F46-65662EB5C955}">
      <dsp:nvSpPr>
        <dsp:cNvPr id="0" name=""/>
        <dsp:cNvSpPr/>
      </dsp:nvSpPr>
      <dsp:spPr>
        <a:xfrm>
          <a:off x="7102103" y="0"/>
          <a:ext cx="1577302" cy="287658"/>
        </a:xfrm>
        <a:prstGeom prst="chevron">
          <a:avLst/>
        </a:prstGeom>
        <a:solidFill>
          <a:schemeClr val="tx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Conclusiones</a:t>
          </a:r>
          <a:endParaRPr lang="es-ES" sz="1400" kern="1200" dirty="0"/>
        </a:p>
      </dsp:txBody>
      <dsp:txXfrm>
        <a:off x="7245932" y="0"/>
        <a:ext cx="1289644" cy="287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05978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1968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676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600"/>
            </a:lvl1pPr>
            <a:lvl2pPr lvl="1" algn="ctr" rtl="0">
              <a:spcBef>
                <a:spcPts val="0"/>
              </a:spcBef>
              <a:buSzPct val="100000"/>
              <a:defRPr sz="3600"/>
            </a:lvl2pPr>
            <a:lvl3pPr lvl="2" algn="ctr" rtl="0">
              <a:spcBef>
                <a:spcPts val="0"/>
              </a:spcBef>
              <a:buSzPct val="100000"/>
              <a:defRPr sz="3600"/>
            </a:lvl3pPr>
            <a:lvl4pPr lvl="3" algn="ctr" rtl="0">
              <a:spcBef>
                <a:spcPts val="0"/>
              </a:spcBef>
              <a:buSzPct val="100000"/>
              <a:defRPr sz="3600"/>
            </a:lvl4pPr>
            <a:lvl5pPr lvl="4" algn="ctr" rtl="0">
              <a:spcBef>
                <a:spcPts val="0"/>
              </a:spcBef>
              <a:buSzPct val="100000"/>
              <a:defRPr sz="3600"/>
            </a:lvl5pPr>
            <a:lvl6pPr lvl="5" algn="ctr" rtl="0">
              <a:spcBef>
                <a:spcPts val="0"/>
              </a:spcBef>
              <a:buSzPct val="100000"/>
              <a:defRPr sz="3600"/>
            </a:lvl6pPr>
            <a:lvl7pPr lvl="6" algn="ctr" rtl="0">
              <a:spcBef>
                <a:spcPts val="0"/>
              </a:spcBef>
              <a:buSzPct val="100000"/>
              <a:defRPr sz="3600"/>
            </a:lvl7pPr>
            <a:lvl8pPr lvl="7" algn="ctr" rtl="0">
              <a:spcBef>
                <a:spcPts val="0"/>
              </a:spcBef>
              <a:buSzPct val="100000"/>
              <a:defRPr sz="3600"/>
            </a:lvl8pPr>
            <a:lvl9pPr lvl="8" algn="ctr" rtl="0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12000"/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-CO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objetos 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s-CO" sz="1000">
                <a:solidFill>
                  <a:schemeClr val="dk2"/>
                </a:solidFill>
              </a:rPr>
              <a:t>‹Nº›</a:t>
            </a:fld>
            <a:endParaRPr lang="es-CO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6" r:id="rId6"/>
    <p:sldLayoutId id="2147483657" r:id="rId7"/>
    <p:sldLayoutId id="2147483658" r:id="rId8"/>
    <p:sldLayoutId id="214748366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chart" Target="../charts/chart1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0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Layout" Target="../diagrams/layout18.xml"/><Relationship Id="rId7" Type="http://schemas.openxmlformats.org/officeDocument/2006/relationships/image" Target="../media/image21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23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7" Type="http://schemas.openxmlformats.org/officeDocument/2006/relationships/image" Target="../media/image26.pn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UVCoM4ao2Tw" TargetMode="Externa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30.pn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Relationship Id="rId9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diagramLayout" Target="../diagrams/layout24.xml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4.xml"/><Relationship Id="rId11" Type="http://schemas.openxmlformats.org/officeDocument/2006/relationships/image" Target="../media/image37.png"/><Relationship Id="rId5" Type="http://schemas.openxmlformats.org/officeDocument/2006/relationships/diagramColors" Target="../diagrams/colors24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24.xml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5.xml"/><Relationship Id="rId3" Type="http://schemas.openxmlformats.org/officeDocument/2006/relationships/image" Target="../media/image43.jpeg"/><Relationship Id="rId7" Type="http://schemas.openxmlformats.org/officeDocument/2006/relationships/diagramQuickStyle" Target="../diagrams/quickStyle2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25.xml"/><Relationship Id="rId5" Type="http://schemas.openxmlformats.org/officeDocument/2006/relationships/diagramData" Target="../diagrams/data25.xml"/><Relationship Id="rId4" Type="http://schemas.openxmlformats.org/officeDocument/2006/relationships/image" Target="../media/image44.png"/><Relationship Id="rId9" Type="http://schemas.microsoft.com/office/2007/relationships/diagramDrawing" Target="../diagrams/drawing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5921485" y="2005825"/>
            <a:ext cx="1842001" cy="8107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200" b="1" dirty="0" smtClean="0">
                <a:latin typeface="Raleway"/>
                <a:ea typeface="Raleway"/>
                <a:cs typeface="Raleway"/>
                <a:sym typeface="Raleway"/>
              </a:rPr>
              <a:t>PAOLA ANDREA ORTIZ RENDÒN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r>
              <a:rPr lang="es-CO" sz="1200" b="1" dirty="0" smtClean="0">
                <a:latin typeface="Raleway"/>
                <a:ea typeface="Raleway"/>
                <a:cs typeface="Raleway"/>
                <a:sym typeface="Raleway"/>
              </a:rPr>
              <a:t>portiz@esumer.edu.co </a:t>
            </a:r>
            <a:endParaRPr lang="es-CO" sz="1200" b="1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5758125" y="1110075"/>
            <a:ext cx="2053800" cy="620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00" b="1" dirty="0" smtClean="0">
                <a:latin typeface="Raleway"/>
                <a:ea typeface="Raleway"/>
                <a:cs typeface="Raleway"/>
                <a:sym typeface="Raleway"/>
              </a:rPr>
              <a:t>LA NETNOGRAFÌA COMO MODELO DE MARKETING DE LA EMPRESA DEL SIGLO XXI</a:t>
            </a:r>
            <a:endParaRPr lang="es-CO" sz="1100" b="1" dirty="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68" name="Shape 68"/>
          <p:cNvCxnSpPr/>
          <p:nvPr/>
        </p:nvCxnSpPr>
        <p:spPr>
          <a:xfrm rot="10800000">
            <a:off x="5913850" y="1850150"/>
            <a:ext cx="180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9" name="Shape 69"/>
          <p:cNvSpPr txBox="1"/>
          <p:nvPr/>
        </p:nvSpPr>
        <p:spPr>
          <a:xfrm>
            <a:off x="6053486" y="3415324"/>
            <a:ext cx="1578000" cy="3541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s-CO" sz="12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26 DE OCTUBRE DE 2018</a:t>
            </a:r>
            <a:endParaRPr lang="es-CO" sz="12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70" name="Shape 70"/>
          <p:cNvCxnSpPr/>
          <p:nvPr/>
        </p:nvCxnSpPr>
        <p:spPr>
          <a:xfrm rot="10800000">
            <a:off x="5913850" y="2936525"/>
            <a:ext cx="1801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2393488" y="4116250"/>
            <a:ext cx="1578000" cy="3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es-CO" sz="60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FACULTAD DE CIENCIAS ADMINISTRATIVAS, ECONÓMICAS Y CONTABLES</a:t>
            </a:r>
            <a:endParaRPr lang="es-CO" sz="6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5673" y="4022888"/>
            <a:ext cx="2258725" cy="46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63" y="1048773"/>
            <a:ext cx="1862181" cy="2024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1532408" y="1481959"/>
            <a:ext cx="7245832" cy="2752297"/>
            <a:chOff x="1563940" y="1217098"/>
            <a:chExt cx="7245832" cy="2752297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63940" y="1236119"/>
              <a:ext cx="7245832" cy="2733276"/>
            </a:xfrm>
            <a:prstGeom prst="rect">
              <a:avLst/>
            </a:prstGeom>
          </p:spPr>
        </p:pic>
        <p:sp>
          <p:nvSpPr>
            <p:cNvPr id="3" name="Rectángulo redondeado 2"/>
            <p:cNvSpPr/>
            <p:nvPr/>
          </p:nvSpPr>
          <p:spPr>
            <a:xfrm>
              <a:off x="2030599" y="1217098"/>
              <a:ext cx="1072055" cy="45404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5" name="Pentágono 4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Uso de la Internet en Colombia – octubre de 2018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44021802"/>
              </p:ext>
            </p:extLst>
          </p:nvPr>
        </p:nvGraphicFramePr>
        <p:xfrm>
          <a:off x="94594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0897" y="1097161"/>
            <a:ext cx="3177343" cy="457172"/>
          </a:xfrm>
          <a:prstGeom prst="rect">
            <a:avLst/>
          </a:prstGeom>
        </p:spPr>
      </p:pic>
      <p:sp>
        <p:nvSpPr>
          <p:cNvPr id="8" name="Redondear rectángulo de esquina diagonal 7"/>
          <p:cNvSpPr/>
          <p:nvPr/>
        </p:nvSpPr>
        <p:spPr>
          <a:xfrm>
            <a:off x="599090" y="1803576"/>
            <a:ext cx="1267547" cy="523415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1000 encuestados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1498770" y="4187858"/>
            <a:ext cx="3357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Centro Nacional de Consultoría, 2018.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3405351"/>
            <a:ext cx="4754880" cy="5360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3200" dirty="0" err="1" smtClean="0">
                <a:solidFill>
                  <a:srgbClr val="0070C0"/>
                </a:solidFill>
              </a:rPr>
              <a:t>Netnografía</a:t>
            </a:r>
            <a:endParaRPr lang="es-CO" sz="3200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130" y="744132"/>
            <a:ext cx="4055870" cy="23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3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067" y="1159548"/>
            <a:ext cx="6486565" cy="3661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Definición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77251544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9729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44" y="1199323"/>
            <a:ext cx="6053958" cy="3730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entágono 4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Definición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8758238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27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397" y="1160104"/>
            <a:ext cx="6193533" cy="3357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entágono 2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Definición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758238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436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Definición</a:t>
            </a:r>
            <a:endParaRPr lang="es-CO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758238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3 Rectángulo"/>
          <p:cNvSpPr/>
          <p:nvPr/>
        </p:nvSpPr>
        <p:spPr>
          <a:xfrm>
            <a:off x="558868" y="1015299"/>
            <a:ext cx="7525689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CO" sz="4800" b="1" dirty="0" err="1">
                <a:solidFill>
                  <a:schemeClr val="accent2">
                    <a:lumMod val="75000"/>
                  </a:schemeClr>
                </a:solidFill>
              </a:rPr>
              <a:t>N</a:t>
            </a:r>
            <a:r>
              <a:rPr lang="es-CO" sz="4800" b="1" dirty="0" err="1" smtClean="0">
                <a:solidFill>
                  <a:schemeClr val="accent2">
                    <a:lumMod val="75000"/>
                  </a:schemeClr>
                </a:solidFill>
              </a:rPr>
              <a:t>etnografía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r>
              <a:rPr lang="es-CO" dirty="0"/>
              <a:t>es un método de </a:t>
            </a:r>
            <a:r>
              <a:rPr lang="es-CO" sz="2400" b="1" dirty="0">
                <a:solidFill>
                  <a:srgbClr val="00B050"/>
                </a:solidFill>
              </a:rPr>
              <a:t>investigación cualitativa </a:t>
            </a:r>
            <a:r>
              <a:rPr lang="es-CO" dirty="0" smtClean="0"/>
              <a:t>que permite conocer, identificar y explorar el </a:t>
            </a:r>
            <a:r>
              <a:rPr lang="es-CO" sz="3600" b="1" dirty="0" smtClean="0">
                <a:solidFill>
                  <a:srgbClr val="C00000"/>
                </a:solidFill>
              </a:rPr>
              <a:t>comportamiento </a:t>
            </a:r>
            <a:r>
              <a:rPr lang="es-CO" sz="3600" b="1" dirty="0">
                <a:solidFill>
                  <a:srgbClr val="C00000"/>
                </a:solidFill>
              </a:rPr>
              <a:t>del consumidor</a:t>
            </a:r>
            <a:r>
              <a:rPr lang="es-CO" sz="3600" b="1" dirty="0"/>
              <a:t> </a:t>
            </a:r>
            <a:r>
              <a:rPr lang="es-CO" dirty="0"/>
              <a:t>mediante el análisis de las conversaciones que tienen lugar en las </a:t>
            </a:r>
            <a:r>
              <a:rPr lang="es-CO" sz="3200" b="1" dirty="0">
                <a:solidFill>
                  <a:srgbClr val="00B0F0"/>
                </a:solidFill>
              </a:rPr>
              <a:t>comunidades </a:t>
            </a:r>
            <a:r>
              <a:rPr lang="es-CO" sz="3200" b="1" dirty="0" smtClean="0">
                <a:solidFill>
                  <a:srgbClr val="00B0F0"/>
                </a:solidFill>
              </a:rPr>
              <a:t>en línea</a:t>
            </a:r>
            <a:r>
              <a:rPr lang="es-CO" dirty="0" smtClean="0">
                <a:solidFill>
                  <a:schemeClr val="bg1"/>
                </a:solidFill>
              </a:rPr>
              <a:t> 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0070C0"/>
                </a:solidFill>
              </a:rPr>
              <a:t>Por qué debemos escuchar las conversaciones on-line?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758238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534559" y="1498675"/>
            <a:ext cx="5416868" cy="2677656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s-MX" sz="2400" b="1" dirty="0" smtClean="0">
                <a:solidFill>
                  <a:srgbClr val="92D050"/>
                </a:solidFill>
              </a:rPr>
              <a:t>Mercados</a:t>
            </a:r>
            <a:r>
              <a:rPr lang="es-MX" sz="2400" dirty="0" smtClean="0"/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son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conversaciones</a:t>
            </a:r>
          </a:p>
          <a:p>
            <a:endParaRPr lang="es-MX" sz="2400" dirty="0" smtClean="0"/>
          </a:p>
          <a:p>
            <a:r>
              <a:rPr lang="es-MX" sz="2400" b="1" dirty="0" smtClean="0">
                <a:solidFill>
                  <a:srgbClr val="92D050"/>
                </a:solidFill>
              </a:rPr>
              <a:t>Consumidores</a:t>
            </a:r>
            <a:r>
              <a:rPr lang="es-MX" sz="2400" dirty="0" smtClean="0"/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están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empoderados</a:t>
            </a:r>
          </a:p>
          <a:p>
            <a:endParaRPr lang="es-MX" sz="2400" dirty="0" smtClean="0"/>
          </a:p>
          <a:p>
            <a:r>
              <a:rPr lang="es-MX" sz="2400" b="1" dirty="0" smtClean="0">
                <a:solidFill>
                  <a:srgbClr val="92D050"/>
                </a:solidFill>
              </a:rPr>
              <a:t>Consumidores</a:t>
            </a:r>
            <a:r>
              <a:rPr lang="es-MX" sz="2400" dirty="0" smtClean="0"/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son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creativos</a:t>
            </a:r>
          </a:p>
          <a:p>
            <a:endParaRPr lang="es-MX" sz="2400" dirty="0" smtClean="0"/>
          </a:p>
          <a:p>
            <a:r>
              <a:rPr lang="es-MX" sz="2400" b="1" dirty="0" smtClean="0">
                <a:solidFill>
                  <a:srgbClr val="92D050"/>
                </a:solidFill>
              </a:rPr>
              <a:t>Comunidades</a:t>
            </a:r>
            <a:r>
              <a:rPr lang="es-MX" sz="2400" dirty="0" smtClean="0"/>
              <a:t> </a:t>
            </a:r>
            <a:r>
              <a:rPr lang="es-MX" sz="2400" dirty="0" smtClean="0">
                <a:solidFill>
                  <a:schemeClr val="bg1"/>
                </a:solidFill>
              </a:rPr>
              <a:t>están</a:t>
            </a:r>
            <a:r>
              <a:rPr lang="es-MX" sz="2400" dirty="0" smtClean="0"/>
              <a:t> 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</a:rPr>
              <a:t>en todas partes</a:t>
            </a:r>
            <a:endParaRPr lang="es-MX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31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ágono 2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Documentos asociados a la palabra clave </a:t>
            </a:r>
            <a:r>
              <a:rPr lang="es-MX" dirty="0" err="1" smtClean="0">
                <a:solidFill>
                  <a:srgbClr val="0070C0"/>
                </a:solidFill>
              </a:rPr>
              <a:t>Netnografía</a:t>
            </a:r>
            <a:endParaRPr lang="es-MX" dirty="0">
              <a:solidFill>
                <a:srgbClr val="0070C0"/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758238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0041348"/>
              </p:ext>
            </p:extLst>
          </p:nvPr>
        </p:nvGraphicFramePr>
        <p:xfrm>
          <a:off x="2131818" y="1431235"/>
          <a:ext cx="6197173" cy="298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2325756" y="4259914"/>
            <a:ext cx="2470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bg2"/>
                </a:solidFill>
              </a:rPr>
              <a:t>Fuente: Google Académico, 2018</a:t>
            </a:r>
            <a:endParaRPr lang="es-CO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3405351"/>
            <a:ext cx="4754880" cy="5360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3200" dirty="0" smtClean="0">
                <a:solidFill>
                  <a:srgbClr val="0070C0"/>
                </a:solidFill>
              </a:rPr>
              <a:t>Modelo </a:t>
            </a:r>
            <a:r>
              <a:rPr lang="es-CO" sz="3200" dirty="0" err="1" smtClean="0">
                <a:solidFill>
                  <a:srgbClr val="0070C0"/>
                </a:solidFill>
              </a:rPr>
              <a:t>Netnográfico</a:t>
            </a:r>
            <a:endParaRPr lang="es-CO" sz="3200" dirty="0">
              <a:solidFill>
                <a:srgbClr val="0070C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123" y="757411"/>
            <a:ext cx="4046877" cy="22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0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1 Rectángulo redondeado"/>
          <p:cNvSpPr/>
          <p:nvPr/>
        </p:nvSpPr>
        <p:spPr>
          <a:xfrm>
            <a:off x="467544" y="188638"/>
            <a:ext cx="16561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000" b="1" dirty="0">
                <a:solidFill>
                  <a:schemeClr val="tx1"/>
                </a:solidFill>
              </a:rPr>
              <a:t>Definición del </a:t>
            </a:r>
            <a:r>
              <a:rPr lang="es-CO" sz="1000" b="1" dirty="0" smtClean="0">
                <a:solidFill>
                  <a:schemeClr val="tx1"/>
                </a:solidFill>
              </a:rPr>
              <a:t>problema</a:t>
            </a:r>
            <a:endParaRPr lang="es-CO" sz="1000" b="1" dirty="0">
              <a:solidFill>
                <a:schemeClr val="tx1"/>
              </a:solidFill>
            </a:endParaRPr>
          </a:p>
        </p:txBody>
      </p:sp>
      <p:sp>
        <p:nvSpPr>
          <p:cNvPr id="21" name="2 Flecha derecha"/>
          <p:cNvSpPr/>
          <p:nvPr/>
        </p:nvSpPr>
        <p:spPr>
          <a:xfrm>
            <a:off x="2375756" y="290124"/>
            <a:ext cx="504056" cy="37309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2" name="4 Recortar rectángulo de esquina sencilla"/>
          <p:cNvSpPr/>
          <p:nvPr/>
        </p:nvSpPr>
        <p:spPr>
          <a:xfrm>
            <a:off x="179512" y="764704"/>
            <a:ext cx="2592288" cy="10931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Determinar qué </a:t>
            </a:r>
            <a:r>
              <a:rPr lang="es-CO" sz="900" u="sng" dirty="0" smtClean="0">
                <a:solidFill>
                  <a:srgbClr val="00B050"/>
                </a:solidFill>
              </a:rPr>
              <a:t>aspectos del consumidor </a:t>
            </a:r>
            <a:r>
              <a:rPr lang="es-CO" sz="900" dirty="0" smtClean="0">
                <a:solidFill>
                  <a:schemeClr val="tx1"/>
                </a:solidFill>
              </a:rPr>
              <a:t>se desean analizar: su relación con la comunidad, los comentarios asociados a la marca en cuestión, sus criterios de evaluación, etc.</a:t>
            </a:r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23" name="5 Rectángulo redondeado"/>
          <p:cNvSpPr/>
          <p:nvPr/>
        </p:nvSpPr>
        <p:spPr>
          <a:xfrm>
            <a:off x="3275856" y="188640"/>
            <a:ext cx="16561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000" b="1" dirty="0">
                <a:solidFill>
                  <a:schemeClr val="tx1"/>
                </a:solidFill>
              </a:rPr>
              <a:t>Planear el ingreso a la comunidad</a:t>
            </a:r>
          </a:p>
        </p:txBody>
      </p:sp>
      <p:sp>
        <p:nvSpPr>
          <p:cNvPr id="24" name="6 Recortar rectángulo de esquina sencilla"/>
          <p:cNvSpPr/>
          <p:nvPr/>
        </p:nvSpPr>
        <p:spPr>
          <a:xfrm>
            <a:off x="3275856" y="764705"/>
            <a:ext cx="2592288" cy="1026258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>
                <a:solidFill>
                  <a:schemeClr val="tx1"/>
                </a:solidFill>
              </a:rPr>
              <a:t>Elegir una </a:t>
            </a:r>
            <a:r>
              <a:rPr lang="es-CO" sz="900" u="sng" dirty="0">
                <a:solidFill>
                  <a:srgbClr val="00B050"/>
                </a:solidFill>
              </a:rPr>
              <a:t>comunidad </a:t>
            </a:r>
            <a:r>
              <a:rPr lang="es-CO" sz="900" u="sng" dirty="0" smtClean="0">
                <a:solidFill>
                  <a:srgbClr val="00B050"/>
                </a:solidFill>
              </a:rPr>
              <a:t>significativa</a:t>
            </a:r>
            <a:r>
              <a:rPr lang="es-CO" sz="900" dirty="0" smtClean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Exponer los criterios de la elección : el tiempo, las personas y el contexto.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Consultar </a:t>
            </a:r>
            <a:r>
              <a:rPr lang="es-CO" sz="900" dirty="0">
                <a:solidFill>
                  <a:schemeClr val="tx1"/>
                </a:solidFill>
              </a:rPr>
              <a:t>información </a:t>
            </a:r>
            <a:r>
              <a:rPr lang="es-CO" sz="900" dirty="0" smtClean="0">
                <a:solidFill>
                  <a:schemeClr val="tx1"/>
                </a:solidFill>
              </a:rPr>
              <a:t>previa de la comunidad.</a:t>
            </a:r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25" name="7 Rectángulo redondeado"/>
          <p:cNvSpPr/>
          <p:nvPr/>
        </p:nvSpPr>
        <p:spPr>
          <a:xfrm>
            <a:off x="6300192" y="188640"/>
            <a:ext cx="16561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000" b="1" dirty="0" smtClean="0">
                <a:solidFill>
                  <a:schemeClr val="tx1"/>
                </a:solidFill>
              </a:rPr>
              <a:t>Trabajo de campo</a:t>
            </a:r>
            <a:endParaRPr lang="es-CO" sz="1000" b="1" dirty="0">
              <a:solidFill>
                <a:schemeClr val="tx1"/>
              </a:solidFill>
            </a:endParaRPr>
          </a:p>
        </p:txBody>
      </p:sp>
      <p:sp>
        <p:nvSpPr>
          <p:cNvPr id="26" name="8 Recortar rectángulo de esquina sencilla"/>
          <p:cNvSpPr/>
          <p:nvPr/>
        </p:nvSpPr>
        <p:spPr>
          <a:xfrm>
            <a:off x="6300192" y="765986"/>
            <a:ext cx="2592288" cy="1024977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Revisar </a:t>
            </a:r>
            <a:r>
              <a:rPr lang="es-CO" sz="900" dirty="0">
                <a:solidFill>
                  <a:schemeClr val="tx1"/>
                </a:solidFill>
              </a:rPr>
              <a:t>los </a:t>
            </a:r>
            <a:r>
              <a:rPr lang="es-CO" sz="900" u="sng" dirty="0">
                <a:solidFill>
                  <a:srgbClr val="00B050"/>
                </a:solidFill>
              </a:rPr>
              <a:t>detalles, </a:t>
            </a:r>
            <a:r>
              <a:rPr lang="es-CO" sz="900" u="sng" dirty="0" smtClean="0">
                <a:solidFill>
                  <a:srgbClr val="00B050"/>
                </a:solidFill>
              </a:rPr>
              <a:t>las prácticas</a:t>
            </a:r>
            <a:r>
              <a:rPr lang="es-CO" sz="900" u="sng" dirty="0">
                <a:solidFill>
                  <a:srgbClr val="00B050"/>
                </a:solidFill>
              </a:rPr>
              <a:t> </a:t>
            </a:r>
            <a:r>
              <a:rPr lang="es-CO" sz="900" u="sng" dirty="0" smtClean="0">
                <a:solidFill>
                  <a:srgbClr val="00B050"/>
                </a:solidFill>
              </a:rPr>
              <a:t>y los códigos</a:t>
            </a:r>
            <a:r>
              <a:rPr lang="es-CO" sz="900" dirty="0" smtClean="0">
                <a:solidFill>
                  <a:schemeClr val="tx1"/>
                </a:solidFill>
              </a:rPr>
              <a:t>.</a:t>
            </a:r>
            <a:endParaRPr lang="es-CO" sz="900" dirty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Rescatar </a:t>
            </a:r>
            <a:r>
              <a:rPr lang="es-CO" sz="900" dirty="0">
                <a:solidFill>
                  <a:schemeClr val="tx1"/>
                </a:solidFill>
              </a:rPr>
              <a:t>las </a:t>
            </a:r>
            <a:r>
              <a:rPr lang="es-CO" sz="900" dirty="0" smtClean="0">
                <a:solidFill>
                  <a:schemeClr val="tx1"/>
                </a:solidFill>
              </a:rPr>
              <a:t> conversaciones </a:t>
            </a:r>
            <a:r>
              <a:rPr lang="es-CO" sz="900" dirty="0">
                <a:solidFill>
                  <a:schemeClr val="tx1"/>
                </a:solidFill>
              </a:rPr>
              <a:t>de las comunidades virtuales seleccionadas.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Clasificar </a:t>
            </a:r>
            <a:r>
              <a:rPr lang="es-CO" sz="900" dirty="0">
                <a:solidFill>
                  <a:schemeClr val="tx1"/>
                </a:solidFill>
              </a:rPr>
              <a:t>la </a:t>
            </a:r>
            <a:r>
              <a:rPr lang="es-CO" sz="900" dirty="0" smtClean="0">
                <a:solidFill>
                  <a:schemeClr val="tx1"/>
                </a:solidFill>
              </a:rPr>
              <a:t>información.</a:t>
            </a:r>
            <a:endParaRPr lang="es-CO" sz="900" dirty="0">
              <a:solidFill>
                <a:schemeClr val="tx1"/>
              </a:solidFill>
            </a:endParaRPr>
          </a:p>
        </p:txBody>
      </p:sp>
      <p:sp>
        <p:nvSpPr>
          <p:cNvPr id="27" name="9 Flecha derecha"/>
          <p:cNvSpPr/>
          <p:nvPr/>
        </p:nvSpPr>
        <p:spPr>
          <a:xfrm>
            <a:off x="5388578" y="290123"/>
            <a:ext cx="504056" cy="37309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8" name="12 Flecha derecha"/>
          <p:cNvSpPr/>
          <p:nvPr/>
        </p:nvSpPr>
        <p:spPr>
          <a:xfrm rot="5400000">
            <a:off x="7469624" y="1939131"/>
            <a:ext cx="504056" cy="37309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29" name="13 Rectángulo redondeado"/>
          <p:cNvSpPr/>
          <p:nvPr/>
        </p:nvSpPr>
        <p:spPr>
          <a:xfrm>
            <a:off x="6972903" y="2422118"/>
            <a:ext cx="1656184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000" b="1" dirty="0" smtClean="0">
                <a:solidFill>
                  <a:schemeClr val="tx1"/>
                </a:solidFill>
              </a:rPr>
              <a:t>Análisis de datos</a:t>
            </a:r>
            <a:endParaRPr lang="es-CO" sz="1000" b="1" dirty="0">
              <a:solidFill>
                <a:schemeClr val="tx1"/>
              </a:solidFill>
            </a:endParaRPr>
          </a:p>
        </p:txBody>
      </p:sp>
      <p:sp>
        <p:nvSpPr>
          <p:cNvPr id="30" name="15 Llamada de flecha hacia arriba"/>
          <p:cNvSpPr/>
          <p:nvPr/>
        </p:nvSpPr>
        <p:spPr>
          <a:xfrm>
            <a:off x="7080107" y="3042593"/>
            <a:ext cx="1872208" cy="1440160"/>
          </a:xfrm>
          <a:prstGeom prst="upArrowCallout">
            <a:avLst>
              <a:gd name="adj1" fmla="val 26257"/>
              <a:gd name="adj2" fmla="val 20599"/>
              <a:gd name="adj3" fmla="val 22485"/>
              <a:gd name="adj4" fmla="val 64977"/>
            </a:avLst>
          </a:prstGeom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050" dirty="0">
                <a:solidFill>
                  <a:schemeClr val="tx1"/>
                </a:solidFill>
              </a:rPr>
              <a:t>La intención fundamental del investigador no es convertirse en agente de la cultura sino en mediador, en traductor, entre dos mundos hasta entonces separados.</a:t>
            </a:r>
          </a:p>
        </p:txBody>
      </p:sp>
      <p:sp>
        <p:nvSpPr>
          <p:cNvPr id="31" name="16 Recortar rectángulo de esquina sencilla"/>
          <p:cNvSpPr/>
          <p:nvPr/>
        </p:nvSpPr>
        <p:spPr>
          <a:xfrm>
            <a:off x="4355824" y="2422118"/>
            <a:ext cx="2592288" cy="1192654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Elaborar </a:t>
            </a:r>
            <a:r>
              <a:rPr lang="es-CO" sz="900" dirty="0">
                <a:solidFill>
                  <a:schemeClr val="tx1"/>
                </a:solidFill>
              </a:rPr>
              <a:t>el informe con un discurso significativo, logrando: </a:t>
            </a:r>
            <a:r>
              <a:rPr lang="es-CO" sz="900" u="sng" dirty="0">
                <a:solidFill>
                  <a:srgbClr val="00B050"/>
                </a:solidFill>
              </a:rPr>
              <a:t>describir, traducir, explicar e interpretar</a:t>
            </a:r>
            <a:r>
              <a:rPr lang="es-CO" sz="900" dirty="0" smtClean="0">
                <a:solidFill>
                  <a:schemeClr val="tx1"/>
                </a:solidFill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CO" sz="900" dirty="0" smtClean="0">
                <a:solidFill>
                  <a:schemeClr val="tx1"/>
                </a:solidFill>
              </a:rPr>
              <a:t>Verificar el informe con  integrantes de las comunidades para asegurarse de escribir lo que es interpretado y entendible para ellos.</a:t>
            </a:r>
          </a:p>
        </p:txBody>
      </p:sp>
      <p:sp>
        <p:nvSpPr>
          <p:cNvPr id="32" name="17 Elipse"/>
          <p:cNvSpPr/>
          <p:nvPr/>
        </p:nvSpPr>
        <p:spPr>
          <a:xfrm>
            <a:off x="951130" y="2233686"/>
            <a:ext cx="2758247" cy="2435611"/>
          </a:xfrm>
          <a:prstGeom prst="ellips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solidFill>
                  <a:schemeClr val="tx1"/>
                </a:solidFill>
              </a:rPr>
              <a:t>Este es un proceso abierto en el cual es común devolverse cada vez que sea necesario para ajustar los límites del problema, para ampliar situaciones que merezcan mayor detalle y para asegurarse de aportar información a la descripción de las culturas.</a:t>
            </a:r>
            <a:endParaRPr lang="es-CO" sz="1200" dirty="0">
              <a:solidFill>
                <a:schemeClr val="tx1"/>
              </a:solidFill>
            </a:endParaRPr>
          </a:p>
        </p:txBody>
      </p:sp>
      <p:sp>
        <p:nvSpPr>
          <p:cNvPr id="33" name="19 Flecha derecha"/>
          <p:cNvSpPr/>
          <p:nvPr/>
        </p:nvSpPr>
        <p:spPr>
          <a:xfrm rot="10800000">
            <a:off x="3639343" y="2797218"/>
            <a:ext cx="504056" cy="37309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34" name="20 Flecha derecha"/>
          <p:cNvSpPr/>
          <p:nvPr/>
        </p:nvSpPr>
        <p:spPr>
          <a:xfrm rot="16200000">
            <a:off x="1208484" y="1989315"/>
            <a:ext cx="504056" cy="373095"/>
          </a:xfrm>
          <a:prstGeom prst="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3493895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" name="Elipse 36"/>
          <p:cNvSpPr/>
          <p:nvPr/>
        </p:nvSpPr>
        <p:spPr>
          <a:xfrm>
            <a:off x="151349" y="323114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38" name="Elipse 37"/>
          <p:cNvSpPr/>
          <p:nvPr/>
        </p:nvSpPr>
        <p:spPr>
          <a:xfrm>
            <a:off x="2966556" y="329452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2</a:t>
            </a:r>
            <a:endParaRPr lang="es-CO" dirty="0"/>
          </a:p>
        </p:txBody>
      </p:sp>
      <p:sp>
        <p:nvSpPr>
          <p:cNvPr id="39" name="Elipse 38"/>
          <p:cNvSpPr/>
          <p:nvPr/>
        </p:nvSpPr>
        <p:spPr>
          <a:xfrm>
            <a:off x="6008487" y="345145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3</a:t>
            </a:r>
            <a:endParaRPr lang="es-CO" dirty="0"/>
          </a:p>
        </p:txBody>
      </p:sp>
      <p:sp>
        <p:nvSpPr>
          <p:cNvPr id="40" name="Elipse 39"/>
          <p:cNvSpPr/>
          <p:nvPr/>
        </p:nvSpPr>
        <p:spPr>
          <a:xfrm>
            <a:off x="8633400" y="2539671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4</a:t>
            </a:r>
            <a:endParaRPr lang="es-CO" dirty="0"/>
          </a:p>
        </p:txBody>
      </p:sp>
      <p:sp>
        <p:nvSpPr>
          <p:cNvPr id="41" name="Elipse 40"/>
          <p:cNvSpPr/>
          <p:nvPr/>
        </p:nvSpPr>
        <p:spPr>
          <a:xfrm>
            <a:off x="3016229" y="2175862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5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6129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931933622"/>
              </p:ext>
            </p:extLst>
          </p:nvPr>
        </p:nvGraphicFramePr>
        <p:xfrm>
          <a:off x="2640198" y="1097161"/>
          <a:ext cx="5583095" cy="373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entágono 3"/>
          <p:cNvSpPr/>
          <p:nvPr/>
        </p:nvSpPr>
        <p:spPr>
          <a:xfrm>
            <a:off x="0" y="763051"/>
            <a:ext cx="2974427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Agenda</a:t>
            </a:r>
            <a:endParaRPr lang="es-C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0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3493895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5" name="1 Rectángulo redondeado"/>
          <p:cNvSpPr/>
          <p:nvPr/>
        </p:nvSpPr>
        <p:spPr>
          <a:xfrm>
            <a:off x="656243" y="1115445"/>
            <a:ext cx="193482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200" dirty="0">
                <a:solidFill>
                  <a:schemeClr val="tx1"/>
                </a:solidFill>
                <a:latin typeface="+mj-lt"/>
              </a:rPr>
              <a:t>Definición del </a:t>
            </a:r>
            <a:r>
              <a:rPr lang="es-CO" sz="1200" dirty="0" smtClean="0">
                <a:solidFill>
                  <a:schemeClr val="tx1"/>
                </a:solidFill>
                <a:latin typeface="+mj-lt"/>
              </a:rPr>
              <a:t>problema</a:t>
            </a:r>
            <a:endParaRPr lang="es-CO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340048" y="1249921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+mj-lt"/>
              </a:rPr>
              <a:t>1</a:t>
            </a:r>
            <a:endParaRPr lang="es-CO" sz="1200" dirty="0">
              <a:latin typeface="+mj-lt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591069" y="1141867"/>
            <a:ext cx="556861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bg1"/>
                </a:solidFill>
                <a:latin typeface="+mj-lt"/>
              </a:rPr>
              <a:t>Analizar el nivel de satisfacción de los consumidores de alojamiento en Colombia.</a:t>
            </a:r>
            <a:endParaRPr lang="es-CO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Pentágono 14"/>
          <p:cNvSpPr/>
          <p:nvPr/>
        </p:nvSpPr>
        <p:spPr>
          <a:xfrm>
            <a:off x="0" y="763051"/>
            <a:ext cx="2968487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Modelo </a:t>
            </a:r>
            <a:r>
              <a:rPr lang="es-MX" dirty="0" err="1" smtClean="0">
                <a:solidFill>
                  <a:srgbClr val="0070C0"/>
                </a:solidFill>
              </a:rPr>
              <a:t>netnográfico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a</a:t>
            </a:r>
            <a:r>
              <a:rPr lang="es-MX" dirty="0" smtClean="0">
                <a:solidFill>
                  <a:srgbClr val="0070C0"/>
                </a:solidFill>
              </a:rPr>
              <a:t>plicado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485052" y="1986955"/>
            <a:ext cx="556861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B050"/>
                </a:solidFill>
              </a:rPr>
              <a:t>Autonomía de los consumidores en las reservas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B050"/>
                </a:solidFill>
              </a:rPr>
              <a:t>Incremento de la oferta de alojamiento en las plataformas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B050"/>
                </a:solidFill>
              </a:rPr>
              <a:t>Surgimiento de nuevas plataformas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>
                <a:solidFill>
                  <a:srgbClr val="00B050"/>
                </a:solidFill>
              </a:rPr>
              <a:t>Incidencia de los comentarios en la decisión de compra</a:t>
            </a:r>
            <a:endParaRPr lang="es-CO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69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3493895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5 Rectángulo redondeado"/>
          <p:cNvSpPr/>
          <p:nvPr/>
        </p:nvSpPr>
        <p:spPr>
          <a:xfrm>
            <a:off x="583087" y="1110740"/>
            <a:ext cx="193482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200" dirty="0">
                <a:solidFill>
                  <a:schemeClr val="tx1"/>
                </a:solidFill>
                <a:latin typeface="+mj-lt"/>
              </a:rPr>
              <a:t>Planear el ingreso a la comunidad</a:t>
            </a:r>
          </a:p>
        </p:txBody>
      </p:sp>
      <p:sp>
        <p:nvSpPr>
          <p:cNvPr id="44" name="Elipse 43"/>
          <p:cNvSpPr/>
          <p:nvPr/>
        </p:nvSpPr>
        <p:spPr>
          <a:xfrm>
            <a:off x="273787" y="1251552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+mj-lt"/>
              </a:rPr>
              <a:t>2</a:t>
            </a:r>
            <a:endParaRPr lang="es-CO" sz="1200" dirty="0">
              <a:latin typeface="+mj-lt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517913" y="1140180"/>
            <a:ext cx="5568613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CO" dirty="0"/>
              <a:t>Comunidad elegida: Booking.com</a:t>
            </a:r>
          </a:p>
          <a:p>
            <a:r>
              <a:rPr lang="es-CO" dirty="0"/>
              <a:t>Oferta la mayor cantidad de alojamientos de diferentes categorías.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b="30968"/>
          <a:stretch/>
        </p:blipFill>
        <p:spPr>
          <a:xfrm>
            <a:off x="1107745" y="1759017"/>
            <a:ext cx="6280342" cy="3098976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6361043" y="3240156"/>
            <a:ext cx="1080053" cy="2451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/>
          <p:cNvSpPr/>
          <p:nvPr/>
        </p:nvSpPr>
        <p:spPr>
          <a:xfrm>
            <a:off x="5437663" y="3231229"/>
            <a:ext cx="808384" cy="24516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Elipse 4"/>
          <p:cNvSpPr/>
          <p:nvPr/>
        </p:nvSpPr>
        <p:spPr>
          <a:xfrm>
            <a:off x="2352260" y="2348660"/>
            <a:ext cx="642731" cy="14577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/>
          <p:cNvSpPr/>
          <p:nvPr/>
        </p:nvSpPr>
        <p:spPr>
          <a:xfrm>
            <a:off x="2627242" y="2484207"/>
            <a:ext cx="3057940" cy="2818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Pentágono 20"/>
          <p:cNvSpPr/>
          <p:nvPr/>
        </p:nvSpPr>
        <p:spPr>
          <a:xfrm>
            <a:off x="0" y="763051"/>
            <a:ext cx="2968487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Modelo </a:t>
            </a:r>
            <a:r>
              <a:rPr lang="es-MX" dirty="0" err="1" smtClean="0">
                <a:solidFill>
                  <a:srgbClr val="0070C0"/>
                </a:solidFill>
              </a:rPr>
              <a:t>netnográfico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a</a:t>
            </a:r>
            <a:r>
              <a:rPr lang="es-MX" dirty="0" smtClean="0">
                <a:solidFill>
                  <a:srgbClr val="0070C0"/>
                </a:solidFill>
              </a:rPr>
              <a:t>plicado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3493895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3" name="5 Rectángulo redondeado"/>
          <p:cNvSpPr/>
          <p:nvPr/>
        </p:nvSpPr>
        <p:spPr>
          <a:xfrm>
            <a:off x="583087" y="1110740"/>
            <a:ext cx="193482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200" dirty="0" smtClean="0">
                <a:solidFill>
                  <a:schemeClr val="tx1"/>
                </a:solidFill>
                <a:latin typeface="+mj-lt"/>
              </a:rPr>
              <a:t>Trabajo de campo</a:t>
            </a:r>
            <a:endParaRPr lang="es-CO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273787" y="1251552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+mj-lt"/>
              </a:rPr>
              <a:t>3</a:t>
            </a:r>
            <a:endParaRPr lang="es-CO" sz="1200" dirty="0">
              <a:latin typeface="+mj-lt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2517913" y="1140180"/>
            <a:ext cx="5568613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CO" dirty="0" smtClean="0"/>
              <a:t>356 consumidores</a:t>
            </a:r>
          </a:p>
          <a:p>
            <a:r>
              <a:rPr lang="es-CO" dirty="0" smtClean="0"/>
              <a:t>Asignación proporcional por ciudad</a:t>
            </a:r>
          </a:p>
          <a:p>
            <a:r>
              <a:rPr lang="es-CO" dirty="0" smtClean="0"/>
              <a:t>Muestreo sistemático, máximo 3 consumidores por hotel</a:t>
            </a:r>
            <a:endParaRPr lang="es-CO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813" y="2269966"/>
            <a:ext cx="3746321" cy="151961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8991" y="2154546"/>
            <a:ext cx="4079697" cy="1750458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331303" y="2269966"/>
            <a:ext cx="642731" cy="33739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/>
          <p:cNvSpPr/>
          <p:nvPr/>
        </p:nvSpPr>
        <p:spPr>
          <a:xfrm>
            <a:off x="5461245" y="2269966"/>
            <a:ext cx="642731" cy="3144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1464365" y="4272363"/>
            <a:ext cx="5495415" cy="307777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F0"/>
                </a:solidFill>
              </a:rPr>
              <a:t>Limitante: la plataforma no reporta las calificaciones menores a 2,5</a:t>
            </a:r>
            <a:endParaRPr lang="es-CO" dirty="0">
              <a:solidFill>
                <a:srgbClr val="00B0F0"/>
              </a:solidFill>
            </a:endParaRPr>
          </a:p>
        </p:txBody>
      </p:sp>
      <p:sp>
        <p:nvSpPr>
          <p:cNvPr id="17" name="Pentágono 16"/>
          <p:cNvSpPr/>
          <p:nvPr/>
        </p:nvSpPr>
        <p:spPr>
          <a:xfrm>
            <a:off x="0" y="763051"/>
            <a:ext cx="2968487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Modelo </a:t>
            </a:r>
            <a:r>
              <a:rPr lang="es-MX" dirty="0" err="1" smtClean="0">
                <a:solidFill>
                  <a:srgbClr val="0070C0"/>
                </a:solidFill>
              </a:rPr>
              <a:t>netnográfico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a</a:t>
            </a:r>
            <a:r>
              <a:rPr lang="es-MX" dirty="0" smtClean="0">
                <a:solidFill>
                  <a:srgbClr val="0070C0"/>
                </a:solidFill>
              </a:rPr>
              <a:t>plicado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86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3493895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937" y="198783"/>
            <a:ext cx="5267325" cy="4533900"/>
          </a:xfrm>
          <a:prstGeom prst="rect">
            <a:avLst/>
          </a:prstGeom>
        </p:spPr>
      </p:pic>
      <p:sp>
        <p:nvSpPr>
          <p:cNvPr id="4" name="Rectángulo redondeado 3"/>
          <p:cNvSpPr/>
          <p:nvPr/>
        </p:nvSpPr>
        <p:spPr>
          <a:xfrm>
            <a:off x="5652052" y="987287"/>
            <a:ext cx="1835426" cy="1656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Rectángulo redondeado 4"/>
          <p:cNvSpPr/>
          <p:nvPr/>
        </p:nvSpPr>
        <p:spPr>
          <a:xfrm>
            <a:off x="4996070" y="1186070"/>
            <a:ext cx="2557669" cy="159026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redondeado 5"/>
          <p:cNvSpPr/>
          <p:nvPr/>
        </p:nvSpPr>
        <p:spPr>
          <a:xfrm>
            <a:off x="4320209" y="1517374"/>
            <a:ext cx="3394323" cy="172279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redondeado 6"/>
          <p:cNvSpPr/>
          <p:nvPr/>
        </p:nvSpPr>
        <p:spPr>
          <a:xfrm>
            <a:off x="4253949" y="2259496"/>
            <a:ext cx="3399182" cy="108667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 redondeado 7"/>
          <p:cNvSpPr/>
          <p:nvPr/>
        </p:nvSpPr>
        <p:spPr>
          <a:xfrm>
            <a:off x="4320209" y="1861931"/>
            <a:ext cx="3306417" cy="351182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CuadroTexto 8"/>
          <p:cNvSpPr txBox="1"/>
          <p:nvPr/>
        </p:nvSpPr>
        <p:spPr>
          <a:xfrm>
            <a:off x="7626626" y="2576059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  <a:latin typeface="Freestyle Script" panose="030804020302050B0404" pitchFamily="66" charset="0"/>
              </a:rPr>
              <a:t>Percepción general</a:t>
            </a:r>
            <a:endParaRPr lang="es-CO" dirty="0">
              <a:solidFill>
                <a:srgbClr val="0070C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3640966" y="1861931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B050"/>
                </a:solidFill>
                <a:latin typeface="Freestyle Script" panose="030804020302050B0404" pitchFamily="66" charset="0"/>
              </a:rPr>
              <a:t>Transfer</a:t>
            </a:r>
            <a:endParaRPr lang="es-CO" dirty="0">
              <a:solidFill>
                <a:srgbClr val="00B05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7570097" y="872987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rPr>
              <a:t>Desayuno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672378" y="1449624"/>
            <a:ext cx="617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7030A0"/>
                </a:solidFill>
                <a:latin typeface="Freestyle Script" panose="030804020302050B0404" pitchFamily="66" charset="0"/>
              </a:rPr>
              <a:t>Comodidad</a:t>
            </a:r>
            <a:endParaRPr lang="es-CO" dirty="0">
              <a:solidFill>
                <a:srgbClr val="7030A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875931" y="677686"/>
            <a:ext cx="413924" cy="392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6" name="Elipse 25"/>
          <p:cNvSpPr/>
          <p:nvPr/>
        </p:nvSpPr>
        <p:spPr>
          <a:xfrm>
            <a:off x="3875931" y="3336980"/>
            <a:ext cx="413924" cy="39242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redondeado 11"/>
          <p:cNvSpPr/>
          <p:nvPr/>
        </p:nvSpPr>
        <p:spPr>
          <a:xfrm>
            <a:off x="4320209" y="3432313"/>
            <a:ext cx="1948069" cy="2319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Rectángulo redondeado 12"/>
          <p:cNvSpPr/>
          <p:nvPr/>
        </p:nvSpPr>
        <p:spPr>
          <a:xfrm>
            <a:off x="6122504" y="3816626"/>
            <a:ext cx="1530627" cy="212035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Rectángulo redondeado 13"/>
          <p:cNvSpPr/>
          <p:nvPr/>
        </p:nvSpPr>
        <p:spPr>
          <a:xfrm>
            <a:off x="4320209" y="4187687"/>
            <a:ext cx="2869095" cy="212035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CuadroTexto 14"/>
          <p:cNvSpPr txBox="1"/>
          <p:nvPr/>
        </p:nvSpPr>
        <p:spPr>
          <a:xfrm>
            <a:off x="7690275" y="3408173"/>
            <a:ext cx="609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accent1">
                    <a:lumMod val="75000"/>
                  </a:schemeClr>
                </a:solidFill>
                <a:latin typeface="Freestyle Script" panose="030804020302050B0404" pitchFamily="66" charset="0"/>
              </a:defRPr>
            </a:lvl1pPr>
          </a:lstStyle>
          <a:p>
            <a:r>
              <a:rPr lang="es-CO" dirty="0"/>
              <a:t>Ubicación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7693554" y="375324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rgbClr val="0070C0"/>
                </a:solidFill>
                <a:latin typeface="Freestyle Script" panose="030804020302050B0404" pitchFamily="66" charset="0"/>
              </a:defRPr>
            </a:lvl1pPr>
          </a:lstStyle>
          <a:p>
            <a:r>
              <a:rPr lang="es-CO" dirty="0"/>
              <a:t>Decoración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3408954" y="4145771"/>
            <a:ext cx="8980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rgbClr val="002060"/>
                </a:solidFill>
                <a:latin typeface="Freestyle Script" panose="030804020302050B0404" pitchFamily="66" charset="0"/>
              </a:rPr>
              <a:t>Infraestructura</a:t>
            </a:r>
            <a:endParaRPr lang="es-CO" dirty="0">
              <a:solidFill>
                <a:srgbClr val="002060"/>
              </a:solidFill>
              <a:latin typeface="Freestyle Script" panose="030804020302050B0404" pitchFamily="66" charset="0"/>
            </a:endParaRPr>
          </a:p>
        </p:txBody>
      </p:sp>
      <p:sp>
        <p:nvSpPr>
          <p:cNvPr id="37" name="Pentágono 36"/>
          <p:cNvSpPr/>
          <p:nvPr/>
        </p:nvSpPr>
        <p:spPr>
          <a:xfrm>
            <a:off x="0" y="763051"/>
            <a:ext cx="2968487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Modelo </a:t>
            </a:r>
            <a:r>
              <a:rPr lang="es-MX" dirty="0" err="1" smtClean="0">
                <a:solidFill>
                  <a:srgbClr val="0070C0"/>
                </a:solidFill>
              </a:rPr>
              <a:t>netnográfico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a</a:t>
            </a:r>
            <a:r>
              <a:rPr lang="es-MX" dirty="0" smtClean="0">
                <a:solidFill>
                  <a:srgbClr val="0070C0"/>
                </a:solidFill>
              </a:rPr>
              <a:t>plicado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38" name="5 Rectángulo redondeado"/>
          <p:cNvSpPr/>
          <p:nvPr/>
        </p:nvSpPr>
        <p:spPr>
          <a:xfrm>
            <a:off x="583087" y="1110740"/>
            <a:ext cx="1934826" cy="5760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CO" sz="1200" dirty="0" smtClean="0">
                <a:solidFill>
                  <a:schemeClr val="tx1"/>
                </a:solidFill>
                <a:latin typeface="+mj-lt"/>
              </a:rPr>
              <a:t>Análisis de información</a:t>
            </a:r>
            <a:endParaRPr lang="es-CO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273787" y="1251552"/>
            <a:ext cx="316195" cy="31637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 smtClean="0">
                <a:latin typeface="+mj-lt"/>
              </a:rPr>
              <a:t>4</a:t>
            </a:r>
            <a:endParaRPr lang="es-CO" sz="1200" dirty="0">
              <a:latin typeface="+mj-lt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69370" y="1736339"/>
            <a:ext cx="3118534" cy="95410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s-CO" dirty="0" smtClean="0"/>
              <a:t>Clasificación por: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Calificaciones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Positivos y negativos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Categorías de la plataforma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02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57" y="3280639"/>
            <a:ext cx="2147638" cy="1432877"/>
          </a:xfrm>
          <a:prstGeom prst="rect">
            <a:avLst/>
          </a:prstGeom>
        </p:spPr>
      </p:pic>
      <p:sp>
        <p:nvSpPr>
          <p:cNvPr id="18" name="Llamada rectangular redondeada 17"/>
          <p:cNvSpPr/>
          <p:nvPr/>
        </p:nvSpPr>
        <p:spPr>
          <a:xfrm>
            <a:off x="130740" y="1239487"/>
            <a:ext cx="4341870" cy="1753713"/>
          </a:xfrm>
          <a:prstGeom prst="wedgeRoundRectCallout">
            <a:avLst>
              <a:gd name="adj1" fmla="val -12592"/>
              <a:gd name="adj2" fmla="val 76480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3493895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Pentágono 24"/>
          <p:cNvSpPr/>
          <p:nvPr/>
        </p:nvSpPr>
        <p:spPr>
          <a:xfrm>
            <a:off x="0" y="763051"/>
            <a:ext cx="2968487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Modelo </a:t>
            </a:r>
            <a:r>
              <a:rPr lang="es-MX" dirty="0" err="1" smtClean="0">
                <a:solidFill>
                  <a:srgbClr val="0070C0"/>
                </a:solidFill>
              </a:rPr>
              <a:t>netnográfico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a</a:t>
            </a:r>
            <a:r>
              <a:rPr lang="es-MX" dirty="0" smtClean="0">
                <a:solidFill>
                  <a:srgbClr val="0070C0"/>
                </a:solidFill>
              </a:rPr>
              <a:t>plicado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30740" y="1384600"/>
            <a:ext cx="43418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i="1" dirty="0" smtClean="0">
                <a:solidFill>
                  <a:schemeClr val="bg2"/>
                </a:solidFill>
              </a:rPr>
              <a:t>“Hay </a:t>
            </a:r>
            <a:r>
              <a:rPr lang="es-CO" i="1" dirty="0">
                <a:solidFill>
                  <a:schemeClr val="bg2"/>
                </a:solidFill>
              </a:rPr>
              <a:t>algunas piezas que no son tan agradables como uno espera. Afortunadamente el personal fue muy preocupado y nos cambiaron de pieza. </a:t>
            </a:r>
            <a:r>
              <a:rPr lang="es-CO" i="1" dirty="0" err="1" smtClean="0">
                <a:solidFill>
                  <a:schemeClr val="bg2"/>
                </a:solidFill>
              </a:rPr>
              <a:t>Tambien</a:t>
            </a:r>
            <a:r>
              <a:rPr lang="es-CO" i="1" dirty="0" smtClean="0">
                <a:solidFill>
                  <a:schemeClr val="bg2"/>
                </a:solidFill>
              </a:rPr>
              <a:t> </a:t>
            </a:r>
            <a:r>
              <a:rPr lang="es-CO" i="1" dirty="0">
                <a:solidFill>
                  <a:schemeClr val="bg2"/>
                </a:solidFill>
              </a:rPr>
              <a:t>a pesar de que el desayuno es rico (frutas y huevos) no hay variedad, entonces si te quedas mas de dos </a:t>
            </a:r>
            <a:r>
              <a:rPr lang="es-CO" i="1" dirty="0" err="1">
                <a:solidFill>
                  <a:schemeClr val="bg2"/>
                </a:solidFill>
              </a:rPr>
              <a:t>dias</a:t>
            </a:r>
            <a:r>
              <a:rPr lang="es-CO" i="1" dirty="0">
                <a:solidFill>
                  <a:schemeClr val="bg2"/>
                </a:solidFill>
              </a:rPr>
              <a:t>, </a:t>
            </a:r>
            <a:r>
              <a:rPr lang="es-CO" i="1" u="sng" dirty="0">
                <a:solidFill>
                  <a:schemeClr val="bg2"/>
                </a:solidFill>
              </a:rPr>
              <a:t>puede llegar a aburrir</a:t>
            </a:r>
            <a:r>
              <a:rPr lang="es-CO" i="1" dirty="0" smtClean="0">
                <a:solidFill>
                  <a:schemeClr val="bg2"/>
                </a:solidFill>
              </a:rPr>
              <a:t>.”</a:t>
            </a:r>
            <a:endParaRPr lang="es-CO" i="1" dirty="0">
              <a:solidFill>
                <a:schemeClr val="bg2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11617" y="3389614"/>
            <a:ext cx="2124968" cy="1466228"/>
          </a:xfrm>
          <a:prstGeom prst="rect">
            <a:avLst/>
          </a:prstGeom>
        </p:spPr>
      </p:pic>
      <p:sp>
        <p:nvSpPr>
          <p:cNvPr id="20" name="Llamada rectangular redondeada 19"/>
          <p:cNvSpPr/>
          <p:nvPr/>
        </p:nvSpPr>
        <p:spPr>
          <a:xfrm>
            <a:off x="4472610" y="410817"/>
            <a:ext cx="4563592" cy="2907634"/>
          </a:xfrm>
          <a:prstGeom prst="wedgeRoundRectCallout">
            <a:avLst>
              <a:gd name="adj1" fmla="val 18805"/>
              <a:gd name="adj2" fmla="val 7167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i="1" dirty="0" smtClean="0">
                <a:solidFill>
                  <a:schemeClr val="bg2"/>
                </a:solidFill>
              </a:rPr>
              <a:t>“Cuando </a:t>
            </a:r>
            <a:r>
              <a:rPr lang="es-CO" i="1" dirty="0">
                <a:solidFill>
                  <a:schemeClr val="bg2"/>
                </a:solidFill>
              </a:rPr>
              <a:t>llegamos ya era un poco tarde, por lo que la habitación que nos dejaron fue muy regular con un terrible olor a humedad y humedad (hongo) en el techo, la atención en recepción tampoco fue buena y nos iban a cobrar más en la tarifa, por lo que me toco mostrar lo que había comprado en </a:t>
            </a:r>
            <a:r>
              <a:rPr lang="es-CO" i="1" dirty="0" err="1">
                <a:solidFill>
                  <a:schemeClr val="bg2"/>
                </a:solidFill>
              </a:rPr>
              <a:t>booking</a:t>
            </a:r>
            <a:r>
              <a:rPr lang="es-CO" i="1" dirty="0">
                <a:solidFill>
                  <a:schemeClr val="bg2"/>
                </a:solidFill>
              </a:rPr>
              <a:t> y la ajustaron, pero no nos dieron la clave de internet, El desayuno es bueno, bastante básico, </a:t>
            </a:r>
            <a:r>
              <a:rPr lang="es-CO" i="1" u="sng" dirty="0">
                <a:solidFill>
                  <a:schemeClr val="bg2"/>
                </a:solidFill>
              </a:rPr>
              <a:t>muy "a lo gringo" con jugos de mentiras y mucho pan</a:t>
            </a:r>
            <a:r>
              <a:rPr lang="es-CO" i="1" dirty="0">
                <a:solidFill>
                  <a:schemeClr val="bg2"/>
                </a:solidFill>
              </a:rPr>
              <a:t>, pero los huevos eran de verdad; la cama era doble, pero no </a:t>
            </a:r>
            <a:r>
              <a:rPr lang="es-CO" i="1" dirty="0" err="1">
                <a:solidFill>
                  <a:schemeClr val="bg2"/>
                </a:solidFill>
              </a:rPr>
              <a:t>king</a:t>
            </a:r>
            <a:r>
              <a:rPr lang="es-CO" i="1" dirty="0">
                <a:solidFill>
                  <a:schemeClr val="bg2"/>
                </a:solidFill>
              </a:rPr>
              <a:t> </a:t>
            </a:r>
            <a:r>
              <a:rPr lang="es-CO" i="1" dirty="0" err="1">
                <a:solidFill>
                  <a:schemeClr val="bg2"/>
                </a:solidFill>
              </a:rPr>
              <a:t>size</a:t>
            </a:r>
            <a:r>
              <a:rPr lang="es-CO" i="1" dirty="0">
                <a:solidFill>
                  <a:schemeClr val="bg2"/>
                </a:solidFill>
              </a:rPr>
              <a:t>; y la habitación muy normal, pensamos que iba a ser un hotel mas bonito, me volvería a hospedar, puede que sí, si hay ofertas en </a:t>
            </a:r>
            <a:r>
              <a:rPr lang="es-CO" i="1" dirty="0" err="1">
                <a:solidFill>
                  <a:schemeClr val="bg2"/>
                </a:solidFill>
              </a:rPr>
              <a:t>booking</a:t>
            </a:r>
            <a:r>
              <a:rPr lang="es-CO" i="1" dirty="0" smtClean="0">
                <a:solidFill>
                  <a:schemeClr val="bg2"/>
                </a:solidFill>
              </a:rPr>
              <a:t>.”</a:t>
            </a:r>
            <a:endParaRPr lang="es-CO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Diagrama 35"/>
          <p:cNvGraphicFramePr/>
          <p:nvPr>
            <p:extLst>
              <p:ext uri="{D42A27DB-BD31-4B8C-83A1-F6EECF244321}">
                <p14:modId xmlns:p14="http://schemas.microsoft.com/office/powerpoint/2010/main" val="4034938959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" name="Pentágono 24"/>
          <p:cNvSpPr/>
          <p:nvPr/>
        </p:nvSpPr>
        <p:spPr>
          <a:xfrm>
            <a:off x="0" y="763051"/>
            <a:ext cx="2968487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Modelo </a:t>
            </a:r>
            <a:r>
              <a:rPr lang="es-MX" dirty="0" err="1" smtClean="0">
                <a:solidFill>
                  <a:srgbClr val="0070C0"/>
                </a:solidFill>
              </a:rPr>
              <a:t>netnográfico</a:t>
            </a:r>
            <a:r>
              <a:rPr lang="es-MX" dirty="0" smtClean="0">
                <a:solidFill>
                  <a:srgbClr val="0070C0"/>
                </a:solidFill>
              </a:rPr>
              <a:t> </a:t>
            </a:r>
            <a:r>
              <a:rPr lang="es-MX" dirty="0">
                <a:solidFill>
                  <a:srgbClr val="0070C0"/>
                </a:solidFill>
              </a:rPr>
              <a:t>a</a:t>
            </a:r>
            <a:r>
              <a:rPr lang="es-MX" dirty="0" smtClean="0">
                <a:solidFill>
                  <a:srgbClr val="0070C0"/>
                </a:solidFill>
              </a:rPr>
              <a:t>plicado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82487" y="1578879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i="1" dirty="0" smtClean="0">
                <a:solidFill>
                  <a:schemeClr val="bg2"/>
                </a:solidFill>
              </a:rPr>
              <a:t>“…Habitación </a:t>
            </a:r>
            <a:r>
              <a:rPr lang="es-CO" i="1" dirty="0">
                <a:solidFill>
                  <a:schemeClr val="bg2"/>
                </a:solidFill>
              </a:rPr>
              <a:t>húmeda y mal olor. Mucho por desear. Las fotos se ven bien pero no reflejan la </a:t>
            </a:r>
            <a:r>
              <a:rPr lang="es-CO" i="1" dirty="0" smtClean="0">
                <a:solidFill>
                  <a:schemeClr val="bg2"/>
                </a:solidFill>
              </a:rPr>
              <a:t>realidad…”</a:t>
            </a:r>
          </a:p>
          <a:p>
            <a:pPr algn="just"/>
            <a:endParaRPr lang="es-CO" i="1" dirty="0">
              <a:solidFill>
                <a:schemeClr val="bg2"/>
              </a:solidFill>
            </a:endParaRPr>
          </a:p>
          <a:p>
            <a:pPr algn="just"/>
            <a:r>
              <a:rPr lang="es-CO" i="1" dirty="0" smtClean="0">
                <a:solidFill>
                  <a:schemeClr val="bg2"/>
                </a:solidFill>
              </a:rPr>
              <a:t>“…La </a:t>
            </a:r>
            <a:r>
              <a:rPr lang="es-CO" i="1" dirty="0">
                <a:solidFill>
                  <a:schemeClr val="bg2"/>
                </a:solidFill>
              </a:rPr>
              <a:t>habitación es muy pequeña no es para nada igual a las que se muestran en las fotografías de </a:t>
            </a:r>
            <a:r>
              <a:rPr lang="es-CO" i="1" dirty="0" err="1">
                <a:solidFill>
                  <a:schemeClr val="bg2"/>
                </a:solidFill>
              </a:rPr>
              <a:t>booking</a:t>
            </a:r>
            <a:r>
              <a:rPr lang="es-CO" i="1" dirty="0">
                <a:solidFill>
                  <a:schemeClr val="bg2"/>
                </a:solidFill>
              </a:rPr>
              <a:t> con respecto al </a:t>
            </a:r>
            <a:r>
              <a:rPr lang="es-CO" i="1" dirty="0" smtClean="0">
                <a:solidFill>
                  <a:schemeClr val="bg2"/>
                </a:solidFill>
              </a:rPr>
              <a:t>tamaño…”</a:t>
            </a:r>
          </a:p>
          <a:p>
            <a:pPr algn="just"/>
            <a:endParaRPr lang="es-CO" i="1" dirty="0">
              <a:solidFill>
                <a:schemeClr val="bg2"/>
              </a:solidFill>
            </a:endParaRPr>
          </a:p>
          <a:p>
            <a:pPr algn="just"/>
            <a:r>
              <a:rPr lang="es-CO" i="1" dirty="0" smtClean="0">
                <a:solidFill>
                  <a:schemeClr val="bg2"/>
                </a:solidFill>
              </a:rPr>
              <a:t>“…La </a:t>
            </a:r>
            <a:r>
              <a:rPr lang="es-CO" i="1" dirty="0">
                <a:solidFill>
                  <a:schemeClr val="bg2"/>
                </a:solidFill>
              </a:rPr>
              <a:t>información de los precios en </a:t>
            </a:r>
            <a:r>
              <a:rPr lang="es-CO" i="1" dirty="0" err="1">
                <a:solidFill>
                  <a:schemeClr val="bg2"/>
                </a:solidFill>
              </a:rPr>
              <a:t>booking</a:t>
            </a:r>
            <a:r>
              <a:rPr lang="es-CO" i="1" dirty="0">
                <a:solidFill>
                  <a:schemeClr val="bg2"/>
                </a:solidFill>
              </a:rPr>
              <a:t> es imprecisa; si colocaran el precio final por noche, incluido impuestos, sería más transparente para los </a:t>
            </a:r>
            <a:r>
              <a:rPr lang="es-CO" i="1" dirty="0" smtClean="0">
                <a:solidFill>
                  <a:schemeClr val="bg2"/>
                </a:solidFill>
              </a:rPr>
              <a:t>usuarios…”</a:t>
            </a:r>
            <a:endParaRPr lang="es-CO" i="1" dirty="0">
              <a:solidFill>
                <a:schemeClr val="bg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7"/>
          <a:srcRect b="3912"/>
          <a:stretch/>
        </p:blipFill>
        <p:spPr>
          <a:xfrm>
            <a:off x="5608154" y="849190"/>
            <a:ext cx="2720837" cy="39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75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3405351"/>
            <a:ext cx="4754880" cy="5360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3200" dirty="0" smtClean="0">
                <a:solidFill>
                  <a:srgbClr val="0070C0"/>
                </a:solidFill>
              </a:rPr>
              <a:t>Ejemplos</a:t>
            </a:r>
            <a:endParaRPr lang="es-CO" sz="3200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268" y="748154"/>
            <a:ext cx="4394886" cy="15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99250220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UVCoM4ao2Tw"/>
          <p:cNvPicPr>
            <a:picLocks noRot="1" noChangeAspect="1"/>
          </p:cNvPicPr>
          <p:nvPr>
            <a:videoFile r:link="rId1"/>
          </p:nvPr>
        </p:nvPicPr>
        <p:blipFill>
          <a:blip r:embed="rId8"/>
          <a:stretch>
            <a:fillRect/>
          </a:stretch>
        </p:blipFill>
        <p:spPr>
          <a:xfrm>
            <a:off x="775252" y="749162"/>
            <a:ext cx="7328452" cy="412225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/>
          <a:srcRect l="18192" t="31640" r="15780" b="36402"/>
          <a:stretch/>
        </p:blipFill>
        <p:spPr>
          <a:xfrm>
            <a:off x="6836881" y="0"/>
            <a:ext cx="2307120" cy="749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132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99250220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353" y="903012"/>
            <a:ext cx="5160273" cy="26179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Rectángulo redondeado 4"/>
          <p:cNvSpPr/>
          <p:nvPr/>
        </p:nvSpPr>
        <p:spPr>
          <a:xfrm>
            <a:off x="1888433" y="2047461"/>
            <a:ext cx="3367674" cy="18553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redondeado 5"/>
          <p:cNvSpPr/>
          <p:nvPr/>
        </p:nvSpPr>
        <p:spPr>
          <a:xfrm>
            <a:off x="3074504" y="2531165"/>
            <a:ext cx="2332383" cy="205409"/>
          </a:xfrm>
          <a:prstGeom prst="round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redondeado 6"/>
          <p:cNvSpPr/>
          <p:nvPr/>
        </p:nvSpPr>
        <p:spPr>
          <a:xfrm>
            <a:off x="238539" y="3034748"/>
            <a:ext cx="4784035" cy="172278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20" name="Grupo 19"/>
          <p:cNvGrpSpPr/>
          <p:nvPr/>
        </p:nvGrpSpPr>
        <p:grpSpPr>
          <a:xfrm>
            <a:off x="3160072" y="1465711"/>
            <a:ext cx="5886809" cy="3138074"/>
            <a:chOff x="3191289" y="1551850"/>
            <a:chExt cx="5886809" cy="3138074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191289" y="1551850"/>
              <a:ext cx="5886809" cy="3138074"/>
            </a:xfrm>
            <a:prstGeom prst="rect">
              <a:avLst/>
            </a:prstGeom>
            <a:ln>
              <a:solidFill>
                <a:srgbClr val="FFC000"/>
              </a:solidFill>
            </a:ln>
          </p:spPr>
        </p:pic>
        <p:cxnSp>
          <p:nvCxnSpPr>
            <p:cNvPr id="12" name="Conector recto 11"/>
            <p:cNvCxnSpPr/>
            <p:nvPr/>
          </p:nvCxnSpPr>
          <p:spPr>
            <a:xfrm>
              <a:off x="4154557" y="3207026"/>
              <a:ext cx="2657060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7129670" y="2822713"/>
              <a:ext cx="1550504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V="1">
              <a:off x="3273287" y="3028121"/>
              <a:ext cx="2531165" cy="6626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/>
            <p:cNvCxnSpPr/>
            <p:nvPr/>
          </p:nvCxnSpPr>
          <p:spPr>
            <a:xfrm>
              <a:off x="3273287" y="4689924"/>
              <a:ext cx="3856383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Imagen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7752" y="0"/>
            <a:ext cx="996248" cy="99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67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99250220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742122"/>
            <a:ext cx="3957086" cy="411372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7086" y="742122"/>
            <a:ext cx="4124325" cy="1238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7086" y="1907485"/>
            <a:ext cx="4152900" cy="6572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57086" y="2510252"/>
            <a:ext cx="4105275" cy="4286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47561" y="2935357"/>
            <a:ext cx="4133850" cy="5334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57087" y="3462915"/>
            <a:ext cx="4152900" cy="4857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47561" y="3948690"/>
            <a:ext cx="4162425" cy="67627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914172" y="2068353"/>
            <a:ext cx="122982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CO" dirty="0" err="1"/>
              <a:t>Influenciadores</a:t>
            </a:r>
            <a:endParaRPr lang="es-CO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914172" y="1195208"/>
            <a:ext cx="122982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bg1"/>
                </a:solidFill>
              </a:rPr>
              <a:t>Motivadores</a:t>
            </a:r>
            <a:endParaRPr lang="es-CO" sz="1200" dirty="0">
              <a:solidFill>
                <a:schemeClr val="bg1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7914172" y="2614307"/>
            <a:ext cx="122982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Inhibidores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914172" y="3023338"/>
            <a:ext cx="122982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CO" dirty="0" err="1"/>
              <a:t>Influenciadores</a:t>
            </a:r>
            <a:endParaRPr lang="es-CO" dirty="0"/>
          </a:p>
        </p:txBody>
      </p:sp>
      <p:sp>
        <p:nvSpPr>
          <p:cNvPr id="14" name="CuadroTexto 13"/>
          <p:cNvSpPr txBox="1"/>
          <p:nvPr/>
        </p:nvSpPr>
        <p:spPr>
          <a:xfrm>
            <a:off x="7914173" y="3545048"/>
            <a:ext cx="1229827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Expertos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914173" y="4111268"/>
            <a:ext cx="1229828" cy="27699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s-CO" dirty="0"/>
              <a:t>Expertos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49479" y="0"/>
            <a:ext cx="894522" cy="894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1329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3405351"/>
            <a:ext cx="4754880" cy="5360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3200" dirty="0" smtClean="0">
                <a:solidFill>
                  <a:srgbClr val="0070C0"/>
                </a:solidFill>
              </a:rPr>
              <a:t>Contexto</a:t>
            </a:r>
            <a:endParaRPr lang="es-CO" sz="3200" dirty="0">
              <a:solidFill>
                <a:srgbClr val="0070C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52" y="771328"/>
            <a:ext cx="4201248" cy="21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89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3405351"/>
            <a:ext cx="4754880" cy="5360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3200" dirty="0" smtClean="0">
                <a:solidFill>
                  <a:srgbClr val="0070C0"/>
                </a:solidFill>
              </a:rPr>
              <a:t>Oportunidades</a:t>
            </a:r>
            <a:endParaRPr lang="es-CO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Resultado de imagen para re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149" y="760801"/>
            <a:ext cx="2591851" cy="201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68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635" t="9499" r="5242" b="6261"/>
          <a:stretch/>
        </p:blipFill>
        <p:spPr>
          <a:xfrm>
            <a:off x="834887" y="887896"/>
            <a:ext cx="1888436" cy="980661"/>
          </a:xfrm>
          <a:prstGeom prst="rect">
            <a:avLst/>
          </a:prstGeom>
        </p:spPr>
      </p:pic>
      <p:pic>
        <p:nvPicPr>
          <p:cNvPr id="1026" name="Picture 2" descr="Resultado de imagen para atlas 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296" y="2100469"/>
            <a:ext cx="1357617" cy="136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8658" t="33990" r="7132" b="30015"/>
          <a:stretch/>
        </p:blipFill>
        <p:spPr>
          <a:xfrm>
            <a:off x="566529" y="3770244"/>
            <a:ext cx="2425149" cy="583095"/>
          </a:xfrm>
          <a:prstGeom prst="rect">
            <a:avLst/>
          </a:prstGeom>
        </p:spPr>
      </p:pic>
      <p:sp>
        <p:nvSpPr>
          <p:cNvPr id="6" name="Flecha a la derecha con bandas 5"/>
          <p:cNvSpPr/>
          <p:nvPr/>
        </p:nvSpPr>
        <p:spPr>
          <a:xfrm>
            <a:off x="2769706" y="2372139"/>
            <a:ext cx="1086677" cy="5830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CuadroTexto 6"/>
          <p:cNvSpPr txBox="1"/>
          <p:nvPr/>
        </p:nvSpPr>
        <p:spPr>
          <a:xfrm>
            <a:off x="3916016" y="2191553"/>
            <a:ext cx="1464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>
                <a:solidFill>
                  <a:schemeClr val="bg2"/>
                </a:solidFill>
              </a:rPr>
              <a:t>Aplicación de pruebas estadísticas no paramétricas.</a:t>
            </a:r>
            <a:endParaRPr lang="es-CO" dirty="0">
              <a:solidFill>
                <a:schemeClr val="bg2"/>
              </a:solidFill>
            </a:endParaRPr>
          </a:p>
        </p:txBody>
      </p:sp>
      <p:sp>
        <p:nvSpPr>
          <p:cNvPr id="10" name="Flecha a la derecha con bandas 9"/>
          <p:cNvSpPr/>
          <p:nvPr/>
        </p:nvSpPr>
        <p:spPr>
          <a:xfrm>
            <a:off x="5380382" y="2372138"/>
            <a:ext cx="1086677" cy="58309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CuadroTexto 10"/>
          <p:cNvSpPr txBox="1"/>
          <p:nvPr/>
        </p:nvSpPr>
        <p:spPr>
          <a:xfrm>
            <a:off x="6520068" y="1972558"/>
            <a:ext cx="1981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interpretación del investigador antes y después de la clasificación de la información será necesaria.</a:t>
            </a:r>
            <a:endParaRPr lang="es-CO" dirty="0"/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242336652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0539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3405351"/>
            <a:ext cx="4754880" cy="5360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3200" dirty="0" smtClean="0">
                <a:solidFill>
                  <a:srgbClr val="0070C0"/>
                </a:solidFill>
              </a:rPr>
              <a:t>Conclusiones</a:t>
            </a:r>
            <a:endParaRPr lang="es-CO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8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918870258"/>
              </p:ext>
            </p:extLst>
          </p:nvPr>
        </p:nvGraphicFramePr>
        <p:xfrm>
          <a:off x="69369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894522" y="1617643"/>
            <a:ext cx="79048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dirty="0"/>
          </a:p>
          <a:p>
            <a:endParaRPr lang="es-CO" dirty="0"/>
          </a:p>
        </p:txBody>
      </p:sp>
      <p:sp>
        <p:nvSpPr>
          <p:cNvPr id="5" name="Pentágono 4"/>
          <p:cNvSpPr/>
          <p:nvPr/>
        </p:nvSpPr>
        <p:spPr>
          <a:xfrm>
            <a:off x="0" y="1329985"/>
            <a:ext cx="1437861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1.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6" name="Pentágono 5"/>
          <p:cNvSpPr/>
          <p:nvPr/>
        </p:nvSpPr>
        <p:spPr>
          <a:xfrm>
            <a:off x="0" y="2202238"/>
            <a:ext cx="1437861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2.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37860" y="1133562"/>
            <a:ext cx="7315155" cy="738664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solidFill>
                  <a:schemeClr val="bg2"/>
                </a:solidFill>
              </a:rPr>
              <a:t>Oportunidades para comprender el consumidor con bajas inversiones y alto nivel de veracidad.</a:t>
            </a:r>
            <a:endParaRPr lang="es-ES" dirty="0">
              <a:solidFill>
                <a:schemeClr val="bg2"/>
              </a:solidFill>
            </a:endParaRPr>
          </a:p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1437860" y="2118711"/>
            <a:ext cx="7315155" cy="52322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solidFill>
                  <a:schemeClr val="bg2"/>
                </a:solidFill>
              </a:rPr>
              <a:t>Las redes sociales no son solo un medio de comunicación de las marcas, también son un medio de información</a:t>
            </a:r>
            <a:r>
              <a:rPr lang="es-CO" dirty="0" smtClean="0">
                <a:solidFill>
                  <a:schemeClr val="bg2"/>
                </a:solidFill>
              </a:rPr>
              <a:t>.</a:t>
            </a:r>
            <a:endParaRPr lang="es-CO" dirty="0"/>
          </a:p>
        </p:txBody>
      </p:sp>
      <p:sp>
        <p:nvSpPr>
          <p:cNvPr id="8" name="CuadroTexto 7"/>
          <p:cNvSpPr txBox="1"/>
          <p:nvPr/>
        </p:nvSpPr>
        <p:spPr>
          <a:xfrm>
            <a:off x="1437860" y="3104039"/>
            <a:ext cx="7315155" cy="307777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ES" dirty="0">
                <a:solidFill>
                  <a:schemeClr val="bg2"/>
                </a:solidFill>
              </a:rPr>
              <a:t>No se trata solo de entender lo que la gente dice, sino cómo lo dice</a:t>
            </a:r>
            <a:r>
              <a:rPr lang="es-ES" dirty="0" smtClean="0">
                <a:solidFill>
                  <a:schemeClr val="bg2"/>
                </a:solidFill>
              </a:rPr>
              <a:t>.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1437860" y="3809402"/>
            <a:ext cx="7315155" cy="523220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s-CO" dirty="0">
                <a:solidFill>
                  <a:schemeClr val="bg2"/>
                </a:solidFill>
              </a:rPr>
              <a:t>Las empresas pueden mejorar su toma de decisiones en mercadeo con el uso del modelo </a:t>
            </a:r>
            <a:r>
              <a:rPr lang="es-CO" dirty="0" err="1">
                <a:solidFill>
                  <a:schemeClr val="bg2"/>
                </a:solidFill>
              </a:rPr>
              <a:t>netnográfico</a:t>
            </a:r>
            <a:r>
              <a:rPr lang="es-CO" dirty="0" smtClean="0">
                <a:solidFill>
                  <a:schemeClr val="bg2"/>
                </a:solidFill>
              </a:rPr>
              <a:t>.</a:t>
            </a:r>
            <a:endParaRPr lang="es-CO" dirty="0"/>
          </a:p>
        </p:txBody>
      </p:sp>
      <p:sp>
        <p:nvSpPr>
          <p:cNvPr id="11" name="Pentágono 10"/>
          <p:cNvSpPr/>
          <p:nvPr/>
        </p:nvSpPr>
        <p:spPr>
          <a:xfrm>
            <a:off x="0" y="3068637"/>
            <a:ext cx="1437861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>
                <a:solidFill>
                  <a:srgbClr val="0070C0"/>
                </a:solidFill>
              </a:rPr>
              <a:t>3</a:t>
            </a:r>
            <a:r>
              <a:rPr lang="es-MX" dirty="0" smtClean="0">
                <a:solidFill>
                  <a:srgbClr val="0070C0"/>
                </a:solidFill>
              </a:rPr>
              <a:t>.</a:t>
            </a:r>
            <a:endParaRPr lang="es-MX" dirty="0">
              <a:solidFill>
                <a:srgbClr val="0070C0"/>
              </a:solidFill>
            </a:endParaRPr>
          </a:p>
        </p:txBody>
      </p:sp>
      <p:sp>
        <p:nvSpPr>
          <p:cNvPr id="13" name="Pentágono 12"/>
          <p:cNvSpPr/>
          <p:nvPr/>
        </p:nvSpPr>
        <p:spPr>
          <a:xfrm>
            <a:off x="-1" y="3935036"/>
            <a:ext cx="1437861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dirty="0" smtClean="0">
                <a:solidFill>
                  <a:srgbClr val="0070C0"/>
                </a:solidFill>
              </a:rPr>
              <a:t>4.</a:t>
            </a:r>
            <a:endParaRPr lang="es-MX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1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ágono 1"/>
          <p:cNvSpPr/>
          <p:nvPr/>
        </p:nvSpPr>
        <p:spPr>
          <a:xfrm>
            <a:off x="0" y="3405351"/>
            <a:ext cx="4754880" cy="53602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3200" dirty="0" smtClean="0">
                <a:solidFill>
                  <a:srgbClr val="0070C0"/>
                </a:solidFill>
              </a:rPr>
              <a:t>Preguntas</a:t>
            </a:r>
            <a:endParaRPr lang="es-CO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sultado de imagen para pregunt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78" y="748749"/>
            <a:ext cx="2113722" cy="195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97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0173" y="1850138"/>
            <a:ext cx="2258725" cy="463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6437" y="4197475"/>
            <a:ext cx="928350" cy="1903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" name="Shape 115"/>
          <p:cNvCxnSpPr/>
          <p:nvPr/>
        </p:nvCxnSpPr>
        <p:spPr>
          <a:xfrm>
            <a:off x="3157963" y="4137088"/>
            <a:ext cx="0" cy="3111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6" name="Shape 116"/>
          <p:cNvSpPr txBox="1"/>
          <p:nvPr/>
        </p:nvSpPr>
        <p:spPr>
          <a:xfrm>
            <a:off x="3326335" y="4111588"/>
            <a:ext cx="1271100" cy="36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183333"/>
              <a:buFont typeface="Arial"/>
              <a:buNone/>
            </a:pPr>
            <a:r>
              <a:rPr lang="es-CO" sz="60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FACULTAD DE CIENCIAS ADMINISTRATIVAS, ECONÓMICAS Y CONTABLES</a:t>
            </a:r>
            <a:endParaRPr lang="es-CO" sz="6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09" y="858394"/>
            <a:ext cx="3247053" cy="352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6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Prioridades de investigación en marketing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69664" y="1992761"/>
            <a:ext cx="28023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Cultivar al cliente como un activo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01744" y="1777317"/>
            <a:ext cx="478047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Caracterización del proceso de compra de los clientes.</a:t>
            </a:r>
          </a:p>
          <a:p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Relación entre el consumidor y la tecnología: </a:t>
            </a:r>
            <a:r>
              <a:rPr lang="es-CO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-creación.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69664" y="3051095"/>
            <a:ext cx="286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Capturar información que impulse el crecimiento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01744" y="2836166"/>
            <a:ext cx="5284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Acciones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obtener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 analizar datos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incrementen los </a:t>
            </a:r>
            <a:r>
              <a:rPr lang="es-CO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insight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endParaRPr lang="es-CO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Pintar una visión holística de los clientes.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34230" y="1992761"/>
            <a:ext cx="335434" cy="307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</a:t>
            </a:r>
            <a:endParaRPr lang="es-CO" dirty="0"/>
          </a:p>
        </p:txBody>
      </p:sp>
      <p:sp>
        <p:nvSpPr>
          <p:cNvPr id="11" name="Elipse 10"/>
          <p:cNvSpPr/>
          <p:nvPr/>
        </p:nvSpPr>
        <p:spPr>
          <a:xfrm>
            <a:off x="334230" y="3158816"/>
            <a:ext cx="335434" cy="307777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2</a:t>
            </a:r>
          </a:p>
        </p:txBody>
      </p:sp>
      <p:pic>
        <p:nvPicPr>
          <p:cNvPr id="1028" name="Picture 4" descr="Resultado de imagen para marketing science instit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184" y="807995"/>
            <a:ext cx="1370861" cy="2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brir llave 12"/>
          <p:cNvSpPr/>
          <p:nvPr/>
        </p:nvSpPr>
        <p:spPr>
          <a:xfrm>
            <a:off x="3472034" y="1777317"/>
            <a:ext cx="229710" cy="7386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Abrir llave 14"/>
          <p:cNvSpPr/>
          <p:nvPr/>
        </p:nvSpPr>
        <p:spPr>
          <a:xfrm>
            <a:off x="3500551" y="2836165"/>
            <a:ext cx="201194" cy="95410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214853691"/>
              </p:ext>
            </p:extLst>
          </p:nvPr>
        </p:nvGraphicFramePr>
        <p:xfrm>
          <a:off x="94594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2633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9" y="1204367"/>
            <a:ext cx="6399763" cy="324364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Pentágono 3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>
                <a:solidFill>
                  <a:srgbClr val="0070C0"/>
                </a:solidFill>
              </a:rPr>
              <a:t>Indicadores de competitividad global - Colombia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5" name="Redondear rectángulo de esquina diagonal 4"/>
          <p:cNvSpPr/>
          <p:nvPr/>
        </p:nvSpPr>
        <p:spPr>
          <a:xfrm>
            <a:off x="6697192" y="1191754"/>
            <a:ext cx="1734207" cy="422634"/>
          </a:xfrm>
          <a:prstGeom prst="round2Diag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Calificación en la escala de 1 a 7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297429" y="4462762"/>
            <a:ext cx="29658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dirty="0" smtClean="0">
                <a:solidFill>
                  <a:schemeClr val="bg2"/>
                </a:solidFill>
              </a:rPr>
              <a:t>Fuente: Global </a:t>
            </a:r>
            <a:r>
              <a:rPr lang="es-CO" sz="1100" dirty="0" err="1" smtClean="0">
                <a:solidFill>
                  <a:schemeClr val="bg2"/>
                </a:solidFill>
              </a:rPr>
              <a:t>Competitiveness</a:t>
            </a:r>
            <a:r>
              <a:rPr lang="es-CO" sz="1100" dirty="0" smtClean="0">
                <a:solidFill>
                  <a:schemeClr val="bg2"/>
                </a:solidFill>
              </a:rPr>
              <a:t> </a:t>
            </a:r>
            <a:r>
              <a:rPr lang="es-CO" sz="1100" dirty="0" err="1" smtClean="0">
                <a:solidFill>
                  <a:schemeClr val="bg2"/>
                </a:solidFill>
              </a:rPr>
              <a:t>Index</a:t>
            </a:r>
            <a:r>
              <a:rPr lang="es-CO" sz="1100" dirty="0" smtClean="0">
                <a:solidFill>
                  <a:schemeClr val="bg2"/>
                </a:solidFill>
              </a:rPr>
              <a:t>, 2018</a:t>
            </a:r>
            <a:endParaRPr lang="es-CO" sz="1100" dirty="0">
              <a:solidFill>
                <a:schemeClr val="bg2"/>
              </a:solidFill>
            </a:endParaRP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263444059"/>
              </p:ext>
            </p:extLst>
          </p:nvPr>
        </p:nvGraphicFramePr>
        <p:xfrm>
          <a:off x="94594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24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869" y="805316"/>
            <a:ext cx="6292354" cy="4035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249869" y="4298391"/>
            <a:ext cx="7496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Michael </a:t>
            </a:r>
            <a:r>
              <a:rPr lang="es-C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Bartl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2015.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63319446"/>
              </p:ext>
            </p:extLst>
          </p:nvPr>
        </p:nvGraphicFramePr>
        <p:xfrm>
          <a:off x="94594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entágono 4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Herramientas de investigación de mercados</a:t>
            </a:r>
            <a:endParaRPr lang="es-C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7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b="9766"/>
          <a:stretch/>
        </p:blipFill>
        <p:spPr>
          <a:xfrm>
            <a:off x="2743201" y="1146898"/>
            <a:ext cx="6094128" cy="3084566"/>
          </a:xfrm>
          <a:prstGeom prst="rect">
            <a:avLst/>
          </a:prstGeom>
        </p:spPr>
      </p:pic>
      <p:sp>
        <p:nvSpPr>
          <p:cNvPr id="3" name="Pentágono 2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Usuarios de la Internet en el mundo – octubre de 2018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5685045" y="4199328"/>
            <a:ext cx="728368" cy="575893"/>
          </a:xfrm>
          <a:prstGeom prst="ellipse">
            <a:avLst/>
          </a:prstGeom>
          <a:solidFill>
            <a:schemeClr val="tx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/>
              <a:t>+10%</a:t>
            </a:r>
            <a:endParaRPr lang="es-CO" sz="1000" b="1" dirty="0"/>
          </a:p>
        </p:txBody>
      </p:sp>
      <p:sp>
        <p:nvSpPr>
          <p:cNvPr id="7" name="Elipse 6"/>
          <p:cNvSpPr/>
          <p:nvPr/>
        </p:nvSpPr>
        <p:spPr>
          <a:xfrm>
            <a:off x="7817594" y="4215396"/>
            <a:ext cx="728368" cy="575893"/>
          </a:xfrm>
          <a:prstGeom prst="ellipse">
            <a:avLst/>
          </a:prstGeom>
          <a:solidFill>
            <a:schemeClr val="tx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 smtClean="0"/>
              <a:t>+13%</a:t>
            </a:r>
            <a:endParaRPr lang="es-CO" sz="1000" b="1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33080395"/>
              </p:ext>
            </p:extLst>
          </p:nvPr>
        </p:nvGraphicFramePr>
        <p:xfrm>
          <a:off x="94594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638138" y="4004202"/>
            <a:ext cx="21483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C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are social, 2018.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ágono 3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Social media en América Latina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8472" b="3042"/>
          <a:stretch/>
        </p:blipFill>
        <p:spPr>
          <a:xfrm>
            <a:off x="2793650" y="1147729"/>
            <a:ext cx="5428831" cy="3694895"/>
          </a:xfrm>
          <a:prstGeom prst="rect">
            <a:avLst/>
          </a:prstGeom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791263162"/>
              </p:ext>
            </p:extLst>
          </p:nvPr>
        </p:nvGraphicFramePr>
        <p:xfrm>
          <a:off x="94594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50489" y="4433735"/>
            <a:ext cx="19431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</a:t>
            </a:r>
            <a:r>
              <a:rPr lang="es-CO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ComScore</a:t>
            </a:r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2018.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ángulo redondeado 11"/>
          <p:cNvSpPr/>
          <p:nvPr/>
        </p:nvSpPr>
        <p:spPr>
          <a:xfrm>
            <a:off x="403597" y="2232437"/>
            <a:ext cx="2099966" cy="106602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dirty="0" smtClean="0"/>
              <a:t>La penetración de internet en Colombia es del 61,4%</a:t>
            </a:r>
            <a:endParaRPr lang="es-CO" sz="1800" dirty="0"/>
          </a:p>
        </p:txBody>
      </p:sp>
      <p:sp>
        <p:nvSpPr>
          <p:cNvPr id="13" name="Rectángulo redondeado 12"/>
          <p:cNvSpPr/>
          <p:nvPr/>
        </p:nvSpPr>
        <p:spPr>
          <a:xfrm>
            <a:off x="2680138" y="3909848"/>
            <a:ext cx="3159410" cy="523887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609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3080395"/>
              </p:ext>
            </p:extLst>
          </p:nvPr>
        </p:nvGraphicFramePr>
        <p:xfrm>
          <a:off x="94594" y="4855842"/>
          <a:ext cx="8683646" cy="287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entágono 3"/>
          <p:cNvSpPr/>
          <p:nvPr/>
        </p:nvSpPr>
        <p:spPr>
          <a:xfrm>
            <a:off x="0" y="763051"/>
            <a:ext cx="4855779" cy="33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dirty="0" smtClean="0">
                <a:solidFill>
                  <a:srgbClr val="0070C0"/>
                </a:solidFill>
              </a:rPr>
              <a:t>Uso de la Internet en Colombia – octubre de 2018</a:t>
            </a:r>
            <a:endParaRPr lang="es-CO" dirty="0">
              <a:solidFill>
                <a:srgbClr val="0070C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7363" y="1429489"/>
            <a:ext cx="4891777" cy="391617"/>
          </a:xfrm>
          <a:prstGeom prst="rect">
            <a:avLst/>
          </a:prstGeom>
        </p:spPr>
      </p:pic>
      <p:grpSp>
        <p:nvGrpSpPr>
          <p:cNvPr id="11" name="Grupo 10"/>
          <p:cNvGrpSpPr/>
          <p:nvPr/>
        </p:nvGrpSpPr>
        <p:grpSpPr>
          <a:xfrm>
            <a:off x="1713384" y="1821106"/>
            <a:ext cx="7165756" cy="2036256"/>
            <a:chOff x="1719690" y="1726513"/>
            <a:chExt cx="7165756" cy="2036256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19690" y="1726513"/>
              <a:ext cx="7165756" cy="2036256"/>
            </a:xfrm>
            <a:prstGeom prst="rect">
              <a:avLst/>
            </a:prstGeom>
          </p:spPr>
        </p:pic>
        <p:sp>
          <p:nvSpPr>
            <p:cNvPr id="6" name="Elipse 5"/>
            <p:cNvSpPr/>
            <p:nvPr/>
          </p:nvSpPr>
          <p:spPr>
            <a:xfrm>
              <a:off x="2427889" y="3499945"/>
              <a:ext cx="529721" cy="18918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7" name="Elipse 6"/>
            <p:cNvSpPr/>
            <p:nvPr/>
          </p:nvSpPr>
          <p:spPr>
            <a:xfrm>
              <a:off x="3337034" y="3499945"/>
              <a:ext cx="529721" cy="18918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Elipse 7"/>
            <p:cNvSpPr/>
            <p:nvPr/>
          </p:nvSpPr>
          <p:spPr>
            <a:xfrm>
              <a:off x="5271036" y="3499945"/>
              <a:ext cx="529721" cy="189186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9" name="Redondear rectángulo de esquina diagonal 8"/>
          <p:cNvSpPr/>
          <p:nvPr/>
        </p:nvSpPr>
        <p:spPr>
          <a:xfrm>
            <a:off x="592784" y="1898169"/>
            <a:ext cx="1267547" cy="523415"/>
          </a:xfrm>
          <a:prstGeom prst="round2Diag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1000 encuestados</a:t>
            </a:r>
            <a:endParaRPr lang="es-CO" dirty="0"/>
          </a:p>
        </p:txBody>
      </p:sp>
      <p:sp>
        <p:nvSpPr>
          <p:cNvPr id="10" name="CuadroTexto 9"/>
          <p:cNvSpPr txBox="1"/>
          <p:nvPr/>
        </p:nvSpPr>
        <p:spPr>
          <a:xfrm>
            <a:off x="1713384" y="4056516"/>
            <a:ext cx="3357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Fuente: Centro Nacional de Consultoría, 2018.</a:t>
            </a:r>
            <a:endParaRPr lang="es-CO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05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1485</TotalTime>
  <Words>1195</Words>
  <Application>Microsoft Office PowerPoint</Application>
  <PresentationFormat>Presentación en pantalla (16:9)</PresentationFormat>
  <Paragraphs>296</Paragraphs>
  <Slides>35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0" baseType="lpstr">
      <vt:lpstr>Arial</vt:lpstr>
      <vt:lpstr>Calibri</vt:lpstr>
      <vt:lpstr>Raleway</vt:lpstr>
      <vt:lpstr>Freestyle Script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Vice-Academica</dc:creator>
  <cp:lastModifiedBy>Revisor</cp:lastModifiedBy>
  <cp:revision>136</cp:revision>
  <dcterms:modified xsi:type="dcterms:W3CDTF">2018-10-25T23:12:35Z</dcterms:modified>
</cp:coreProperties>
</file>